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3" r:id="rId1"/>
  </p:sldMasterIdLst>
  <p:notesMasterIdLst>
    <p:notesMasterId r:id="rId17"/>
  </p:notesMasterIdLst>
  <p:sldIdLst>
    <p:sldId id="347" r:id="rId2"/>
    <p:sldId id="348" r:id="rId3"/>
    <p:sldId id="350" r:id="rId4"/>
    <p:sldId id="259" r:id="rId5"/>
    <p:sldId id="351" r:id="rId6"/>
    <p:sldId id="358" r:id="rId7"/>
    <p:sldId id="359" r:id="rId8"/>
    <p:sldId id="360" r:id="rId9"/>
    <p:sldId id="361" r:id="rId10"/>
    <p:sldId id="364" r:id="rId11"/>
    <p:sldId id="365" r:id="rId12"/>
    <p:sldId id="366" r:id="rId13"/>
    <p:sldId id="352" r:id="rId14"/>
    <p:sldId id="353" r:id="rId15"/>
    <p:sldId id="3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INFLATION RATE</a:t>
            </a:r>
            <a:endParaRPr lang="az-Cyrl-AZ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452132735783447E-2"/>
          <c:y val="3.2755608667271445E-2"/>
          <c:w val="0.90400800000000003"/>
          <c:h val="0.8260549999999999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Столбец4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007-4A45-B7EF-2EFB664B32D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007-4A45-B7EF-2EFB664B32D5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007-4A45-B7EF-2EFB664B32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6.2</c:v>
                </c:pt>
                <c:pt idx="1">
                  <c:v>5.5</c:v>
                </c:pt>
                <c:pt idx="2">
                  <c:v>5.4</c:v>
                </c:pt>
                <c:pt idx="3">
                  <c:v>5.5</c:v>
                </c:pt>
                <c:pt idx="4">
                  <c:v>5.6</c:v>
                </c:pt>
                <c:pt idx="5">
                  <c:v>5.7</c:v>
                </c:pt>
                <c:pt idx="6">
                  <c:v>5.5</c:v>
                </c:pt>
                <c:pt idx="7">
                  <c:v>7.7</c:v>
                </c:pt>
                <c:pt idx="8">
                  <c:v>9.9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07-4A45-B7EF-2EFB664B32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INFLATION</a:t>
                </a:r>
                <a:r>
                  <a:rPr lang="en-GB" baseline="0" dirty="0"/>
                  <a:t> RATE ( %)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crossAx val="2094734552"/>
        <c:crosses val="autoZero"/>
        <c:crossBetween val="between"/>
        <c:majorUnit val="2250"/>
        <c:minorUnit val="112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CONSUMER</a:t>
            </a:r>
            <a:r>
              <a:rPr lang="en-GB" baseline="0" dirty="0"/>
              <a:t> PRICE INDEX 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750622586080914E-2"/>
          <c:y val="4.6841246359212316E-2"/>
          <c:w val="0.90324937741391909"/>
          <c:h val="0.822774000000000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Столбец4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69.27</c:v>
                </c:pt>
                <c:pt idx="1">
                  <c:v>73.16</c:v>
                </c:pt>
                <c:pt idx="2">
                  <c:v>77.05</c:v>
                </c:pt>
                <c:pt idx="3">
                  <c:v>81.45</c:v>
                </c:pt>
                <c:pt idx="4">
                  <c:v>84.85</c:v>
                </c:pt>
                <c:pt idx="5">
                  <c:v>90.77</c:v>
                </c:pt>
                <c:pt idx="6">
                  <c:v>95.33</c:v>
                </c:pt>
                <c:pt idx="7">
                  <c:v>100.92</c:v>
                </c:pt>
                <c:pt idx="8">
                  <c:v>109.57</c:v>
                </c:pt>
                <c:pt idx="9">
                  <c:v>120.09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A-CF7D-442A-A013-E196C4C0F9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B-CF7D-442A-A013-E196C4C0F9E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50"/>
          <c:min val="6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CONSUMER</a:t>
                </a:r>
                <a:r>
                  <a:rPr lang="en-GB" baseline="0" dirty="0"/>
                  <a:t> PRICE POINTS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6.0942516909159986E-2"/>
              <c:y val="0.10215415801786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crossAx val="2094734552"/>
        <c:crosses val="autoZero"/>
        <c:crossBetween val="between"/>
        <c:majorUnit val="2250"/>
        <c:minorUnit val="112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680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379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50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869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90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614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78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4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68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43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6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 12">
  <p:cSld name="5_placeholder 1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>
            <a:spLocks noGrp="1"/>
          </p:cNvSpPr>
          <p:nvPr>
            <p:ph type="pic" idx="2"/>
          </p:nvPr>
        </p:nvSpPr>
        <p:spPr>
          <a:xfrm>
            <a:off x="4996071" y="2411757"/>
            <a:ext cx="2153478" cy="1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>
            <a:spLocks noGrp="1"/>
          </p:cNvSpPr>
          <p:nvPr>
            <p:ph type="pic" idx="3"/>
          </p:nvPr>
        </p:nvSpPr>
        <p:spPr>
          <a:xfrm>
            <a:off x="7374833" y="2411757"/>
            <a:ext cx="2153478" cy="1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>
            <a:spLocks noGrp="1"/>
          </p:cNvSpPr>
          <p:nvPr>
            <p:ph type="pic" idx="4"/>
          </p:nvPr>
        </p:nvSpPr>
        <p:spPr>
          <a:xfrm>
            <a:off x="9740348" y="2411757"/>
            <a:ext cx="2153478" cy="1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15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laceholder 8">
  <p:cSld name="3_Placeholder 8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>
            <a:spLocks noGrp="1"/>
          </p:cNvSpPr>
          <p:nvPr>
            <p:ph type="pic" idx="2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>
            <a:spLocks noGrp="1"/>
          </p:cNvSpPr>
          <p:nvPr>
            <p:ph type="pic" idx="3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>
            <a:spLocks noGrp="1"/>
          </p:cNvSpPr>
          <p:nvPr>
            <p:ph type="pic" idx="4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>
            <a:spLocks noGrp="1"/>
          </p:cNvSpPr>
          <p:nvPr>
            <p:ph type="pic" idx="5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>
            <a:spLocks noGrp="1"/>
          </p:cNvSpPr>
          <p:nvPr>
            <p:ph type="pic" idx="6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" name="Google Shape;157;p16"/>
          <p:cNvSpPr>
            <a:spLocks noGrp="1"/>
          </p:cNvSpPr>
          <p:nvPr>
            <p:ph type="pic" idx="7"/>
          </p:nvPr>
        </p:nvSpPr>
        <p:spPr>
          <a:xfrm>
            <a:off x="3265725" y="3431817"/>
            <a:ext cx="2843168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>
            <a:spLocks noGrp="1"/>
          </p:cNvSpPr>
          <p:nvPr>
            <p:ph type="pic" idx="8"/>
          </p:nvPr>
        </p:nvSpPr>
        <p:spPr>
          <a:xfrm>
            <a:off x="6143781" y="3431817"/>
            <a:ext cx="2683511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" name="Google Shape;159;p16"/>
          <p:cNvSpPr>
            <a:spLocks noGrp="1"/>
          </p:cNvSpPr>
          <p:nvPr>
            <p:ph type="pic" idx="9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 9">
  <p:cSld name="4_Placeholder 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>
            <a:spLocks noGrp="1"/>
          </p:cNvSpPr>
          <p:nvPr>
            <p:ph type="pic" idx="2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>
            <a:spLocks noGrp="1"/>
          </p:cNvSpPr>
          <p:nvPr>
            <p:ph type="pic" idx="3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>
            <a:spLocks noGrp="1"/>
          </p:cNvSpPr>
          <p:nvPr>
            <p:ph type="pic" idx="4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>
            <a:spLocks noGrp="1"/>
          </p:cNvSpPr>
          <p:nvPr>
            <p:ph type="pic" idx="5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>
            <a:spLocks noGrp="1"/>
          </p:cNvSpPr>
          <p:nvPr>
            <p:ph type="pic" idx="6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>
            <a:spLocks noGrp="1"/>
          </p:cNvSpPr>
          <p:nvPr>
            <p:ph type="pic" idx="7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enter 4 images">
  <p:cSld name="3_Normal Center 4 image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0" y="2212975"/>
            <a:ext cx="3037024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>
            <a:spLocks noGrp="1"/>
          </p:cNvSpPr>
          <p:nvPr>
            <p:ph type="pic" idx="3"/>
          </p:nvPr>
        </p:nvSpPr>
        <p:spPr>
          <a:xfrm>
            <a:off x="3047585" y="2212975"/>
            <a:ext cx="2991886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>
            <a:spLocks noGrp="1"/>
          </p:cNvSpPr>
          <p:nvPr>
            <p:ph type="pic" idx="4"/>
          </p:nvPr>
        </p:nvSpPr>
        <p:spPr>
          <a:xfrm>
            <a:off x="6063284" y="2212975"/>
            <a:ext cx="3100594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>
            <a:spLocks noGrp="1"/>
          </p:cNvSpPr>
          <p:nvPr>
            <p:ph type="pic" idx="5"/>
          </p:nvPr>
        </p:nvSpPr>
        <p:spPr>
          <a:xfrm>
            <a:off x="9163878" y="2212975"/>
            <a:ext cx="3028122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enter 4 images">
  <p:cSld name="4_Normal Center 4 image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470455" y="471325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19"/>
          <p:cNvSpPr>
            <a:spLocks noGrp="1"/>
          </p:cNvSpPr>
          <p:nvPr>
            <p:ph type="pic" idx="2"/>
          </p:nvPr>
        </p:nvSpPr>
        <p:spPr>
          <a:xfrm>
            <a:off x="735499" y="2093705"/>
            <a:ext cx="2537788" cy="132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>
            <a:spLocks noGrp="1"/>
          </p:cNvSpPr>
          <p:nvPr>
            <p:ph type="pic" idx="3"/>
          </p:nvPr>
        </p:nvSpPr>
        <p:spPr>
          <a:xfrm>
            <a:off x="3485325" y="2093705"/>
            <a:ext cx="2537788" cy="132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>
            <a:spLocks noGrp="1"/>
          </p:cNvSpPr>
          <p:nvPr>
            <p:ph type="pic" idx="4"/>
          </p:nvPr>
        </p:nvSpPr>
        <p:spPr>
          <a:xfrm>
            <a:off x="6235151" y="2093705"/>
            <a:ext cx="2537788" cy="132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>
            <a:spLocks noGrp="1"/>
          </p:cNvSpPr>
          <p:nvPr>
            <p:ph type="pic" idx="5"/>
          </p:nvPr>
        </p:nvSpPr>
        <p:spPr>
          <a:xfrm>
            <a:off x="8984977" y="2093705"/>
            <a:ext cx="2537788" cy="132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enter 4 images 2">
  <p:cSld name="4_Normal Center 4 images 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>
            <a:spLocks noGrp="1"/>
          </p:cNvSpPr>
          <p:nvPr>
            <p:ph type="pic" idx="2"/>
          </p:nvPr>
        </p:nvSpPr>
        <p:spPr>
          <a:xfrm>
            <a:off x="0" y="0"/>
            <a:ext cx="3037024" cy="34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>
            <a:spLocks noGrp="1"/>
          </p:cNvSpPr>
          <p:nvPr>
            <p:ph type="pic" idx="3"/>
          </p:nvPr>
        </p:nvSpPr>
        <p:spPr>
          <a:xfrm>
            <a:off x="3047585" y="0"/>
            <a:ext cx="2991886" cy="34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>
            <a:spLocks noGrp="1"/>
          </p:cNvSpPr>
          <p:nvPr>
            <p:ph type="pic" idx="4"/>
          </p:nvPr>
        </p:nvSpPr>
        <p:spPr>
          <a:xfrm>
            <a:off x="6063284" y="0"/>
            <a:ext cx="3100594" cy="34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>
            <a:spLocks noGrp="1"/>
          </p:cNvSpPr>
          <p:nvPr>
            <p:ph type="pic" idx="5"/>
          </p:nvPr>
        </p:nvSpPr>
        <p:spPr>
          <a:xfrm>
            <a:off x="9163878" y="0"/>
            <a:ext cx="3028122" cy="34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enter circle images">
  <p:cSld name="3_Normal Center circle image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>
            <a:spLocks noGrp="1"/>
          </p:cNvSpPr>
          <p:nvPr>
            <p:ph type="pic" idx="2"/>
          </p:nvPr>
        </p:nvSpPr>
        <p:spPr>
          <a:xfrm>
            <a:off x="2022547" y="21733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>
            <a:spLocks noGrp="1"/>
          </p:cNvSpPr>
          <p:nvPr>
            <p:ph type="pic" idx="3"/>
          </p:nvPr>
        </p:nvSpPr>
        <p:spPr>
          <a:xfrm>
            <a:off x="4825382" y="21733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>
            <a:spLocks noGrp="1"/>
          </p:cNvSpPr>
          <p:nvPr>
            <p:ph type="pic" idx="4"/>
          </p:nvPr>
        </p:nvSpPr>
        <p:spPr>
          <a:xfrm>
            <a:off x="7628217" y="21733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enter circle images 4">
  <p:cSld name="4_Normal Center circle images 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>
            <a:spLocks noGrp="1"/>
          </p:cNvSpPr>
          <p:nvPr>
            <p:ph type="pic" idx="2"/>
          </p:nvPr>
        </p:nvSpPr>
        <p:spPr>
          <a:xfrm>
            <a:off x="1224186" y="24781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>
            <a:spLocks noGrp="1"/>
          </p:cNvSpPr>
          <p:nvPr>
            <p:ph type="pic" idx="3"/>
          </p:nvPr>
        </p:nvSpPr>
        <p:spPr>
          <a:xfrm>
            <a:off x="3781803" y="24781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>
            <a:spLocks noGrp="1"/>
          </p:cNvSpPr>
          <p:nvPr>
            <p:ph type="pic" idx="4"/>
          </p:nvPr>
        </p:nvSpPr>
        <p:spPr>
          <a:xfrm>
            <a:off x="8918455" y="24781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5" name="Google Shape;205;p22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22"/>
          <p:cNvSpPr>
            <a:spLocks noGrp="1"/>
          </p:cNvSpPr>
          <p:nvPr>
            <p:ph type="pic" idx="5"/>
          </p:nvPr>
        </p:nvSpPr>
        <p:spPr>
          <a:xfrm>
            <a:off x="6339420" y="2478156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placeholder small">
  <p:cSld name="side placeholder small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>
            <a:spLocks noGrp="1"/>
          </p:cNvSpPr>
          <p:nvPr>
            <p:ph type="pic" idx="2"/>
          </p:nvPr>
        </p:nvSpPr>
        <p:spPr>
          <a:xfrm>
            <a:off x="6930887" y="1880517"/>
            <a:ext cx="5261113" cy="29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de placeholder small">
  <p:cSld name="1_side placeholder small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>
            <a:spLocks noGrp="1"/>
          </p:cNvSpPr>
          <p:nvPr>
            <p:ph type="pic" idx="2"/>
          </p:nvPr>
        </p:nvSpPr>
        <p:spPr>
          <a:xfrm>
            <a:off x="0" y="0"/>
            <a:ext cx="255766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11446908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0727653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>
            <a:off x="11351924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Normal w/ image 3">
  <p:cSld name="5_Normal w/ image 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9157252" y="0"/>
            <a:ext cx="3034748" cy="3485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3"/>
          </p:nvPr>
        </p:nvSpPr>
        <p:spPr>
          <a:xfrm>
            <a:off x="9157252" y="3498574"/>
            <a:ext cx="3034748" cy="335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" name="Google Shape;42;p7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ide placeholder">
  <p:cSld name="2_side placehold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>
            <a:spLocks noGrp="1"/>
          </p:cNvSpPr>
          <p:nvPr>
            <p:ph type="pic" idx="2"/>
          </p:nvPr>
        </p:nvSpPr>
        <p:spPr>
          <a:xfrm>
            <a:off x="1" y="0"/>
            <a:ext cx="408167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1513169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0793914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11418185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ide placeholder 3 full">
  <p:cSld name="8_side placeholder 3 full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>
            <a:spLocks noGrp="1"/>
          </p:cNvSpPr>
          <p:nvPr>
            <p:ph type="pic" idx="2"/>
          </p:nvPr>
        </p:nvSpPr>
        <p:spPr>
          <a:xfrm>
            <a:off x="1" y="0"/>
            <a:ext cx="408167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11513169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10793914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>
            <a:off x="11418185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26"/>
          <p:cNvSpPr>
            <a:spLocks noGrp="1"/>
          </p:cNvSpPr>
          <p:nvPr>
            <p:ph type="pic" idx="3"/>
          </p:nvPr>
        </p:nvSpPr>
        <p:spPr>
          <a:xfrm>
            <a:off x="4081671" y="0"/>
            <a:ext cx="408167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" name="Google Shape;228;p26"/>
          <p:cNvSpPr>
            <a:spLocks noGrp="1"/>
          </p:cNvSpPr>
          <p:nvPr>
            <p:ph type="pic" idx="4"/>
          </p:nvPr>
        </p:nvSpPr>
        <p:spPr>
          <a:xfrm>
            <a:off x="8110330" y="0"/>
            <a:ext cx="408167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ide placeholder left full">
  <p:cSld name="8_side placeholder left full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>
            <a:spLocks noGrp="1"/>
          </p:cNvSpPr>
          <p:nvPr>
            <p:ph type="pic" idx="2"/>
          </p:nvPr>
        </p:nvSpPr>
        <p:spPr>
          <a:xfrm>
            <a:off x="0" y="0"/>
            <a:ext cx="6771861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11473414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10754159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3" name="Google Shape;233;p27"/>
          <p:cNvCxnSpPr/>
          <p:nvPr/>
        </p:nvCxnSpPr>
        <p:spPr>
          <a:xfrm>
            <a:off x="11378430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ide placeholder TWIN">
  <p:cSld name="8_side placeholder TWI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>
            <a:spLocks noGrp="1"/>
          </p:cNvSpPr>
          <p:nvPr>
            <p:ph type="pic" idx="2"/>
          </p:nvPr>
        </p:nvSpPr>
        <p:spPr>
          <a:xfrm>
            <a:off x="0" y="1"/>
            <a:ext cx="3299791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6" name="Google Shape;236;p28"/>
          <p:cNvSpPr>
            <a:spLocks noGrp="1"/>
          </p:cNvSpPr>
          <p:nvPr>
            <p:ph type="pic" idx="3"/>
          </p:nvPr>
        </p:nvSpPr>
        <p:spPr>
          <a:xfrm>
            <a:off x="9051234" y="1"/>
            <a:ext cx="314076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ide placeholder">
  <p:cSld name="5_side placeholder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>
            <a:spLocks noGrp="1"/>
          </p:cNvSpPr>
          <p:nvPr>
            <p:ph type="pic" idx="2"/>
          </p:nvPr>
        </p:nvSpPr>
        <p:spPr>
          <a:xfrm>
            <a:off x="1" y="1"/>
            <a:ext cx="4081670" cy="624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9" name="Google Shape;239;p29"/>
          <p:cNvSpPr>
            <a:spLocks noGrp="1"/>
          </p:cNvSpPr>
          <p:nvPr>
            <p:ph type="pic" idx="3"/>
          </p:nvPr>
        </p:nvSpPr>
        <p:spPr>
          <a:xfrm>
            <a:off x="4253948" y="3352800"/>
            <a:ext cx="7938051" cy="288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" name="Google Shape;240;p29"/>
          <p:cNvSpPr>
            <a:spLocks noGrp="1"/>
          </p:cNvSpPr>
          <p:nvPr>
            <p:ph type="pic" idx="4"/>
          </p:nvPr>
        </p:nvSpPr>
        <p:spPr>
          <a:xfrm>
            <a:off x="4253950" y="1"/>
            <a:ext cx="4015408" cy="31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1" name="Google Shape;241;p29"/>
          <p:cNvSpPr>
            <a:spLocks noGrp="1"/>
          </p:cNvSpPr>
          <p:nvPr>
            <p:ph type="pic" idx="5"/>
          </p:nvPr>
        </p:nvSpPr>
        <p:spPr>
          <a:xfrm>
            <a:off x="8441637" y="13253"/>
            <a:ext cx="3750362" cy="314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de placeholder">
  <p:cSld name="1_side placeholder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>
            <a:spLocks noGrp="1"/>
          </p:cNvSpPr>
          <p:nvPr>
            <p:ph type="pic" idx="2"/>
          </p:nvPr>
        </p:nvSpPr>
        <p:spPr>
          <a:xfrm>
            <a:off x="8415130" y="0"/>
            <a:ext cx="377687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1070442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ide placeholder 2">
  <p:cSld name="8_side placeholder 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>
            <a:spLocks noGrp="1"/>
          </p:cNvSpPr>
          <p:nvPr>
            <p:ph type="pic" idx="2"/>
          </p:nvPr>
        </p:nvSpPr>
        <p:spPr>
          <a:xfrm>
            <a:off x="5155096" y="0"/>
            <a:ext cx="70369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1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ide placeholder 5">
  <p:cSld name="9_side placeholder 5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>
            <a:spLocks noGrp="1"/>
          </p:cNvSpPr>
          <p:nvPr>
            <p:ph type="pic" idx="2"/>
          </p:nvPr>
        </p:nvSpPr>
        <p:spPr>
          <a:xfrm>
            <a:off x="2955235" y="0"/>
            <a:ext cx="923676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6" name="Google Shape;256;p32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ide placeholder 3">
  <p:cSld name="9_side placeholder 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>
            <a:spLocks noGrp="1"/>
          </p:cNvSpPr>
          <p:nvPr>
            <p:ph type="pic" idx="2"/>
          </p:nvPr>
        </p:nvSpPr>
        <p:spPr>
          <a:xfrm>
            <a:off x="4267198" y="0"/>
            <a:ext cx="7924802" cy="4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" name="Google Shape;259;p33"/>
          <p:cNvSpPr>
            <a:spLocks noGrp="1"/>
          </p:cNvSpPr>
          <p:nvPr>
            <p:ph type="pic" idx="3"/>
          </p:nvPr>
        </p:nvSpPr>
        <p:spPr>
          <a:xfrm>
            <a:off x="4267198" y="4915882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>
            <a:spLocks noGrp="1"/>
          </p:cNvSpPr>
          <p:nvPr>
            <p:ph type="pic" idx="4"/>
          </p:nvPr>
        </p:nvSpPr>
        <p:spPr>
          <a:xfrm>
            <a:off x="6288154" y="491588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1" name="Google Shape;261;p33"/>
          <p:cNvSpPr>
            <a:spLocks noGrp="1"/>
          </p:cNvSpPr>
          <p:nvPr>
            <p:ph type="pic" idx="5"/>
          </p:nvPr>
        </p:nvSpPr>
        <p:spPr>
          <a:xfrm>
            <a:off x="8309110" y="491588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>
            <a:spLocks noGrp="1"/>
          </p:cNvSpPr>
          <p:nvPr>
            <p:ph type="pic" idx="6"/>
          </p:nvPr>
        </p:nvSpPr>
        <p:spPr>
          <a:xfrm>
            <a:off x="10330066" y="4928795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33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side placeholder 6">
  <p:cSld name="10_side placeholder 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>
            <a:spLocks noGrp="1"/>
          </p:cNvSpPr>
          <p:nvPr>
            <p:ph type="pic" idx="3"/>
          </p:nvPr>
        </p:nvSpPr>
        <p:spPr>
          <a:xfrm>
            <a:off x="4207564" y="4915882"/>
            <a:ext cx="1914938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9" name="Google Shape;269;p34"/>
          <p:cNvSpPr>
            <a:spLocks noGrp="1"/>
          </p:cNvSpPr>
          <p:nvPr>
            <p:ph type="pic" idx="4"/>
          </p:nvPr>
        </p:nvSpPr>
        <p:spPr>
          <a:xfrm>
            <a:off x="6288154" y="491588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34"/>
          <p:cNvSpPr>
            <a:spLocks noGrp="1"/>
          </p:cNvSpPr>
          <p:nvPr>
            <p:ph type="pic" idx="5"/>
          </p:nvPr>
        </p:nvSpPr>
        <p:spPr>
          <a:xfrm>
            <a:off x="8309110" y="491588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p34"/>
          <p:cNvSpPr>
            <a:spLocks noGrp="1"/>
          </p:cNvSpPr>
          <p:nvPr>
            <p:ph type="pic" idx="6"/>
          </p:nvPr>
        </p:nvSpPr>
        <p:spPr>
          <a:xfrm>
            <a:off x="10330066" y="4928795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2" name="Google Shape;272;p34"/>
          <p:cNvSpPr>
            <a:spLocks noGrp="1"/>
          </p:cNvSpPr>
          <p:nvPr>
            <p:ph type="pic" idx="7"/>
          </p:nvPr>
        </p:nvSpPr>
        <p:spPr>
          <a:xfrm>
            <a:off x="2034210" y="4915880"/>
            <a:ext cx="2007702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3" name="Google Shape;273;p34"/>
          <p:cNvSpPr>
            <a:spLocks noGrp="1"/>
          </p:cNvSpPr>
          <p:nvPr>
            <p:ph type="pic" idx="8"/>
          </p:nvPr>
        </p:nvSpPr>
        <p:spPr>
          <a:xfrm>
            <a:off x="0" y="4915879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Normal w/ image 2">
  <p:cSld name="5_Normal w/ image 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0" y="2332382"/>
            <a:ext cx="12192000" cy="363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" name="Google Shape;49;p8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ide placeholder 10">
  <p:cSld name="11_side placeholder 10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>
            <a:spLocks noGrp="1"/>
          </p:cNvSpPr>
          <p:nvPr>
            <p:ph type="pic" idx="3"/>
          </p:nvPr>
        </p:nvSpPr>
        <p:spPr>
          <a:xfrm>
            <a:off x="6288154" y="491588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7" name="Google Shape;277;p35"/>
          <p:cNvSpPr>
            <a:spLocks noGrp="1"/>
          </p:cNvSpPr>
          <p:nvPr>
            <p:ph type="pic" idx="4"/>
          </p:nvPr>
        </p:nvSpPr>
        <p:spPr>
          <a:xfrm>
            <a:off x="10330066" y="4928795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8" name="Google Shape;278;p35"/>
          <p:cNvSpPr>
            <a:spLocks noGrp="1"/>
          </p:cNvSpPr>
          <p:nvPr>
            <p:ph type="pic" idx="5"/>
          </p:nvPr>
        </p:nvSpPr>
        <p:spPr>
          <a:xfrm>
            <a:off x="2034210" y="4915880"/>
            <a:ext cx="2007702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ide placeholder">
  <p:cSld name="7_side placeholder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>
            <a:spLocks noGrp="1"/>
          </p:cNvSpPr>
          <p:nvPr>
            <p:ph type="pic" idx="2"/>
          </p:nvPr>
        </p:nvSpPr>
        <p:spPr>
          <a:xfrm>
            <a:off x="8335617" y="1974574"/>
            <a:ext cx="3856383" cy="488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>
            <a:spLocks noGrp="1"/>
          </p:cNvSpPr>
          <p:nvPr>
            <p:ph type="pic" idx="3"/>
          </p:nvPr>
        </p:nvSpPr>
        <p:spPr>
          <a:xfrm>
            <a:off x="0" y="1974574"/>
            <a:ext cx="3935896" cy="488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2" name="Google Shape;282;p36"/>
          <p:cNvSpPr>
            <a:spLocks noGrp="1"/>
          </p:cNvSpPr>
          <p:nvPr>
            <p:ph type="pic" idx="4"/>
          </p:nvPr>
        </p:nvSpPr>
        <p:spPr>
          <a:xfrm>
            <a:off x="4108174" y="1974574"/>
            <a:ext cx="4055165" cy="488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ide placeholder">
  <p:cSld name="4_side placeholder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>
            <a:spLocks noGrp="1"/>
          </p:cNvSpPr>
          <p:nvPr>
            <p:ph type="pic" idx="2"/>
          </p:nvPr>
        </p:nvSpPr>
        <p:spPr>
          <a:xfrm>
            <a:off x="8415130" y="0"/>
            <a:ext cx="3776870" cy="339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5" name="Google Shape;285;p37"/>
          <p:cNvSpPr>
            <a:spLocks noGrp="1"/>
          </p:cNvSpPr>
          <p:nvPr>
            <p:ph type="pic" idx="3"/>
          </p:nvPr>
        </p:nvSpPr>
        <p:spPr>
          <a:xfrm>
            <a:off x="8415130" y="3392557"/>
            <a:ext cx="3776870" cy="34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6" name="Google Shape;286;p37"/>
          <p:cNvSpPr>
            <a:spLocks noGrp="1"/>
          </p:cNvSpPr>
          <p:nvPr>
            <p:ph type="pic" idx="4"/>
          </p:nvPr>
        </p:nvSpPr>
        <p:spPr>
          <a:xfrm>
            <a:off x="4638260" y="0"/>
            <a:ext cx="3776870" cy="339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7" name="Google Shape;287;p37"/>
          <p:cNvSpPr>
            <a:spLocks noGrp="1"/>
          </p:cNvSpPr>
          <p:nvPr>
            <p:ph type="pic" idx="5"/>
          </p:nvPr>
        </p:nvSpPr>
        <p:spPr>
          <a:xfrm>
            <a:off x="4638260" y="3392557"/>
            <a:ext cx="3776870" cy="34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0" name="Google Shape;290;p37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ide placeholder center">
  <p:cSld name="2_side placeholder center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>
            <a:spLocks noGrp="1"/>
          </p:cNvSpPr>
          <p:nvPr>
            <p:ph type="pic" idx="2"/>
          </p:nvPr>
        </p:nvSpPr>
        <p:spPr>
          <a:xfrm>
            <a:off x="2663688" y="0"/>
            <a:ext cx="24516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11460163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10740908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5" name="Google Shape;295;p38"/>
          <p:cNvCxnSpPr/>
          <p:nvPr/>
        </p:nvCxnSpPr>
        <p:spPr>
          <a:xfrm>
            <a:off x="11365179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ide placeholder full">
  <p:cSld name="3_side placeholder full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>
            <a:spLocks noGrp="1"/>
          </p:cNvSpPr>
          <p:nvPr>
            <p:ph type="pic" idx="2"/>
          </p:nvPr>
        </p:nvSpPr>
        <p:spPr>
          <a:xfrm>
            <a:off x="-18288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>
            <a:spLocks noGrp="1"/>
          </p:cNvSpPr>
          <p:nvPr>
            <p:ph type="pic" idx="3"/>
          </p:nvPr>
        </p:nvSpPr>
        <p:spPr>
          <a:xfrm>
            <a:off x="6079744" y="0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>
            <a:spLocks noGrp="1"/>
          </p:cNvSpPr>
          <p:nvPr>
            <p:ph type="pic" idx="4"/>
          </p:nvPr>
        </p:nvSpPr>
        <p:spPr>
          <a:xfrm>
            <a:off x="3030728" y="3438144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>
            <a:spLocks noGrp="1"/>
          </p:cNvSpPr>
          <p:nvPr>
            <p:ph type="pic" idx="5"/>
          </p:nvPr>
        </p:nvSpPr>
        <p:spPr>
          <a:xfrm>
            <a:off x="9128760" y="3438144"/>
            <a:ext cx="3063240" cy="34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ide placeholder center 2">
  <p:cSld name="3_side placeholder center 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>
            <a:spLocks noGrp="1"/>
          </p:cNvSpPr>
          <p:nvPr>
            <p:ph type="pic" idx="2"/>
          </p:nvPr>
        </p:nvSpPr>
        <p:spPr>
          <a:xfrm>
            <a:off x="-27179" y="0"/>
            <a:ext cx="377091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3" name="Google Shape;303;p40"/>
          <p:cNvSpPr>
            <a:spLocks noGrp="1"/>
          </p:cNvSpPr>
          <p:nvPr>
            <p:ph type="pic" idx="3"/>
          </p:nvPr>
        </p:nvSpPr>
        <p:spPr>
          <a:xfrm>
            <a:off x="3909389" y="688438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4" name="Google Shape;304;p40"/>
          <p:cNvSpPr>
            <a:spLocks noGrp="1"/>
          </p:cNvSpPr>
          <p:nvPr>
            <p:ph type="pic" idx="4"/>
          </p:nvPr>
        </p:nvSpPr>
        <p:spPr>
          <a:xfrm>
            <a:off x="5930345" y="688437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5" name="Google Shape;305;p40"/>
          <p:cNvSpPr>
            <a:spLocks noGrp="1"/>
          </p:cNvSpPr>
          <p:nvPr>
            <p:ph type="pic" idx="5"/>
          </p:nvPr>
        </p:nvSpPr>
        <p:spPr>
          <a:xfrm>
            <a:off x="7951301" y="688437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" name="Google Shape;306;p40"/>
          <p:cNvSpPr>
            <a:spLocks noGrp="1"/>
          </p:cNvSpPr>
          <p:nvPr>
            <p:ph type="pic" idx="6"/>
          </p:nvPr>
        </p:nvSpPr>
        <p:spPr>
          <a:xfrm>
            <a:off x="9972257" y="701351"/>
            <a:ext cx="1855304" cy="1829475"/>
          </a:xfrm>
          <a:prstGeom prst="rect">
            <a:avLst/>
          </a:prstGeom>
          <a:solidFill>
            <a:srgbClr val="28282A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11499915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10780660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Google Shape;309;p40"/>
          <p:cNvCxnSpPr/>
          <p:nvPr/>
        </p:nvCxnSpPr>
        <p:spPr>
          <a:xfrm>
            <a:off x="11404931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ide placeholder">
  <p:cSld name="3_side placehold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>
            <a:spLocks noGrp="1"/>
          </p:cNvSpPr>
          <p:nvPr>
            <p:ph type="pic" idx="2"/>
          </p:nvPr>
        </p:nvSpPr>
        <p:spPr>
          <a:xfrm>
            <a:off x="2663688" y="0"/>
            <a:ext cx="24516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41"/>
          <p:cNvSpPr txBox="1"/>
          <p:nvPr/>
        </p:nvSpPr>
        <p:spPr>
          <a:xfrm>
            <a:off x="11473414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10754159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41"/>
          <p:cNvCxnSpPr/>
          <p:nvPr/>
        </p:nvCxnSpPr>
        <p:spPr>
          <a:xfrm>
            <a:off x="11378430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ide placeholder bottom">
  <p:cSld name="4_side placeholder bottom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>
            <a:spLocks noGrp="1"/>
          </p:cNvSpPr>
          <p:nvPr>
            <p:ph type="pic" idx="2"/>
          </p:nvPr>
        </p:nvSpPr>
        <p:spPr>
          <a:xfrm>
            <a:off x="0" y="4234068"/>
            <a:ext cx="12192000" cy="26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ide placeholder creative ">
  <p:cSld name="5_side placeholder creative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>
            <a:spLocks noGrp="1"/>
          </p:cNvSpPr>
          <p:nvPr>
            <p:ph type="pic" idx="2"/>
          </p:nvPr>
        </p:nvSpPr>
        <p:spPr>
          <a:xfrm flipH="1">
            <a:off x="-1048274" y="-430940"/>
            <a:ext cx="5713039" cy="45523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ide placeholder ">
  <p:cSld name="5_side placeholder 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6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44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Normal w/ image 4">
  <p:cSld name="6_Normal w/ image 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>
            <a:spLocks noGrp="1"/>
          </p:cNvSpPr>
          <p:nvPr>
            <p:ph type="pic" idx="2"/>
          </p:nvPr>
        </p:nvSpPr>
        <p:spPr>
          <a:xfrm>
            <a:off x="0" y="1815549"/>
            <a:ext cx="12192000" cy="504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ide placeholder ">
  <p:cSld name="6_side placeholder 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528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45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ide placeholder">
  <p:cSld name="6_side placeholder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>
            <a:spLocks noGrp="1"/>
          </p:cNvSpPr>
          <p:nvPr>
            <p:ph type="pic" idx="2"/>
          </p:nvPr>
        </p:nvSpPr>
        <p:spPr>
          <a:xfrm>
            <a:off x="0" y="1941442"/>
            <a:ext cx="12192000" cy="26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3" name="Google Shape;333;p46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ide placeholder 11">
  <p:cSld name="8_side placeholder 1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>
            <a:spLocks noGrp="1"/>
          </p:cNvSpPr>
          <p:nvPr>
            <p:ph type="pic" idx="2"/>
          </p:nvPr>
        </p:nvSpPr>
        <p:spPr>
          <a:xfrm>
            <a:off x="755375" y="1258957"/>
            <a:ext cx="10831414" cy="330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8" name="Google Shape;338;p47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ide placeholder center">
  <p:cSld name="5_side placeholder cent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>
            <a:spLocks noGrp="1"/>
          </p:cNvSpPr>
          <p:nvPr>
            <p:ph type="pic" idx="2"/>
          </p:nvPr>
        </p:nvSpPr>
        <p:spPr>
          <a:xfrm>
            <a:off x="0" y="2756453"/>
            <a:ext cx="3037024" cy="184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1" name="Google Shape;341;p48"/>
          <p:cNvSpPr>
            <a:spLocks noGrp="1"/>
          </p:cNvSpPr>
          <p:nvPr>
            <p:ph type="pic" idx="3"/>
          </p:nvPr>
        </p:nvSpPr>
        <p:spPr>
          <a:xfrm>
            <a:off x="3047585" y="2756453"/>
            <a:ext cx="2991886" cy="184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2" name="Google Shape;342;p48"/>
          <p:cNvSpPr>
            <a:spLocks noGrp="1"/>
          </p:cNvSpPr>
          <p:nvPr>
            <p:ph type="pic" idx="4"/>
          </p:nvPr>
        </p:nvSpPr>
        <p:spPr>
          <a:xfrm>
            <a:off x="6063284" y="2756453"/>
            <a:ext cx="3100594" cy="184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3" name="Google Shape;343;p48"/>
          <p:cNvSpPr>
            <a:spLocks noGrp="1"/>
          </p:cNvSpPr>
          <p:nvPr>
            <p:ph type="pic" idx="5"/>
          </p:nvPr>
        </p:nvSpPr>
        <p:spPr>
          <a:xfrm>
            <a:off x="9163878" y="2756453"/>
            <a:ext cx="3028122" cy="184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6" name="Google Shape;346;p48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ide placeholder center">
  <p:cSld name="6_side placeholder center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>
            <a:spLocks noGrp="1"/>
          </p:cNvSpPr>
          <p:nvPr>
            <p:ph type="pic" idx="2"/>
          </p:nvPr>
        </p:nvSpPr>
        <p:spPr>
          <a:xfrm>
            <a:off x="9163878" y="5247860"/>
            <a:ext cx="3037024" cy="16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>
            <a:spLocks noGrp="1"/>
          </p:cNvSpPr>
          <p:nvPr>
            <p:ph type="pic" idx="3"/>
          </p:nvPr>
        </p:nvSpPr>
        <p:spPr>
          <a:xfrm>
            <a:off x="9143999" y="3552716"/>
            <a:ext cx="3048001" cy="16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>
            <a:spLocks noGrp="1"/>
          </p:cNvSpPr>
          <p:nvPr>
            <p:ph type="pic" idx="4"/>
          </p:nvPr>
        </p:nvSpPr>
        <p:spPr>
          <a:xfrm>
            <a:off x="9153938" y="1842052"/>
            <a:ext cx="3028122" cy="169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1" name="Google Shape;351;p49"/>
          <p:cNvSpPr>
            <a:spLocks noGrp="1"/>
          </p:cNvSpPr>
          <p:nvPr>
            <p:ph type="pic" idx="5"/>
          </p:nvPr>
        </p:nvSpPr>
        <p:spPr>
          <a:xfrm>
            <a:off x="9163878" y="0"/>
            <a:ext cx="3028122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2" name="Google Shape;352;p49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49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4" name="Google Shape;354;p49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ide 12 placeholder ">
  <p:cSld name="7_side 12 placeholder 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>
            <a:spLocks noGrp="1"/>
          </p:cNvSpPr>
          <p:nvPr>
            <p:ph type="pic" idx="2"/>
          </p:nvPr>
        </p:nvSpPr>
        <p:spPr>
          <a:xfrm>
            <a:off x="9163878" y="5247860"/>
            <a:ext cx="3055866" cy="16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7" name="Google Shape;357;p50"/>
          <p:cNvSpPr>
            <a:spLocks noGrp="1"/>
          </p:cNvSpPr>
          <p:nvPr>
            <p:ph type="pic" idx="3"/>
          </p:nvPr>
        </p:nvSpPr>
        <p:spPr>
          <a:xfrm>
            <a:off x="9143999" y="3552716"/>
            <a:ext cx="3056903" cy="16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8" name="Google Shape;358;p50"/>
          <p:cNvSpPr>
            <a:spLocks noGrp="1"/>
          </p:cNvSpPr>
          <p:nvPr>
            <p:ph type="pic" idx="4"/>
          </p:nvPr>
        </p:nvSpPr>
        <p:spPr>
          <a:xfrm>
            <a:off x="9153938" y="1842052"/>
            <a:ext cx="3046964" cy="169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9" name="Google Shape;359;p50"/>
          <p:cNvSpPr>
            <a:spLocks noGrp="1"/>
          </p:cNvSpPr>
          <p:nvPr>
            <p:ph type="pic" idx="5"/>
          </p:nvPr>
        </p:nvSpPr>
        <p:spPr>
          <a:xfrm>
            <a:off x="9163878" y="0"/>
            <a:ext cx="3028122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0" name="Google Shape;360;p50"/>
          <p:cNvSpPr>
            <a:spLocks noGrp="1"/>
          </p:cNvSpPr>
          <p:nvPr>
            <p:ph type="pic" idx="6"/>
          </p:nvPr>
        </p:nvSpPr>
        <p:spPr>
          <a:xfrm>
            <a:off x="6098073" y="5261112"/>
            <a:ext cx="3065804" cy="16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1" name="Google Shape;361;p50"/>
          <p:cNvSpPr>
            <a:spLocks noGrp="1"/>
          </p:cNvSpPr>
          <p:nvPr>
            <p:ph type="pic" idx="7"/>
          </p:nvPr>
        </p:nvSpPr>
        <p:spPr>
          <a:xfrm>
            <a:off x="6104700" y="3565968"/>
            <a:ext cx="3034747" cy="16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2" name="Google Shape;362;p50"/>
          <p:cNvSpPr>
            <a:spLocks noGrp="1"/>
          </p:cNvSpPr>
          <p:nvPr>
            <p:ph type="pic" idx="8"/>
          </p:nvPr>
        </p:nvSpPr>
        <p:spPr>
          <a:xfrm>
            <a:off x="6088132" y="1855304"/>
            <a:ext cx="3075745" cy="171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3" name="Google Shape;363;p50"/>
          <p:cNvSpPr>
            <a:spLocks noGrp="1"/>
          </p:cNvSpPr>
          <p:nvPr>
            <p:ph type="pic" idx="9"/>
          </p:nvPr>
        </p:nvSpPr>
        <p:spPr>
          <a:xfrm>
            <a:off x="6098073" y="0"/>
            <a:ext cx="3065804" cy="184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4" name="Google Shape;364;p50"/>
          <p:cNvSpPr>
            <a:spLocks noGrp="1"/>
          </p:cNvSpPr>
          <p:nvPr>
            <p:ph type="pic" idx="13"/>
          </p:nvPr>
        </p:nvSpPr>
        <p:spPr>
          <a:xfrm>
            <a:off x="3061049" y="5261112"/>
            <a:ext cx="3037024" cy="16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5" name="Google Shape;365;p50"/>
          <p:cNvSpPr>
            <a:spLocks noGrp="1"/>
          </p:cNvSpPr>
          <p:nvPr>
            <p:ph type="pic" idx="14"/>
          </p:nvPr>
        </p:nvSpPr>
        <p:spPr>
          <a:xfrm>
            <a:off x="3051108" y="3565968"/>
            <a:ext cx="3051316" cy="16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50"/>
          <p:cNvSpPr>
            <a:spLocks noGrp="1"/>
          </p:cNvSpPr>
          <p:nvPr>
            <p:ph type="pic" idx="15"/>
          </p:nvPr>
        </p:nvSpPr>
        <p:spPr>
          <a:xfrm>
            <a:off x="3051109" y="1855304"/>
            <a:ext cx="3028122" cy="169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7" name="Google Shape;367;p50"/>
          <p:cNvSpPr>
            <a:spLocks noGrp="1"/>
          </p:cNvSpPr>
          <p:nvPr>
            <p:ph type="pic" idx="16"/>
          </p:nvPr>
        </p:nvSpPr>
        <p:spPr>
          <a:xfrm>
            <a:off x="3061049" y="13252"/>
            <a:ext cx="3028122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0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0" name="Google Shape;370;p50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enter">
  <p:cSld name="2_Normal Center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>
            <a:spLocks noGrp="1"/>
          </p:cNvSpPr>
          <p:nvPr>
            <p:ph type="pic" idx="2"/>
          </p:nvPr>
        </p:nvSpPr>
        <p:spPr>
          <a:xfrm>
            <a:off x="887896" y="2859710"/>
            <a:ext cx="3328416" cy="1472184"/>
          </a:xfrm>
          <a:prstGeom prst="rect">
            <a:avLst/>
          </a:prstGeom>
          <a:solidFill>
            <a:srgbClr val="3E3E4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3" name="Google Shape;373;p51"/>
          <p:cNvSpPr>
            <a:spLocks noGrp="1"/>
          </p:cNvSpPr>
          <p:nvPr>
            <p:ph type="pic" idx="3"/>
          </p:nvPr>
        </p:nvSpPr>
        <p:spPr>
          <a:xfrm>
            <a:off x="4405288" y="2859710"/>
            <a:ext cx="3328416" cy="1472184"/>
          </a:xfrm>
          <a:prstGeom prst="rect">
            <a:avLst/>
          </a:prstGeom>
          <a:solidFill>
            <a:srgbClr val="3E3E4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>
            <a:spLocks noGrp="1"/>
          </p:cNvSpPr>
          <p:nvPr>
            <p:ph type="pic" idx="4"/>
          </p:nvPr>
        </p:nvSpPr>
        <p:spPr>
          <a:xfrm>
            <a:off x="7922680" y="2859710"/>
            <a:ext cx="3328416" cy="1472184"/>
          </a:xfrm>
          <a:prstGeom prst="rect">
            <a:avLst/>
          </a:prstGeom>
          <a:solidFill>
            <a:srgbClr val="3E3E4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" name="Google Shape;379;p51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laceholder 4">
  <p:cSld name="4_placeholder 4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>
            <a:spLocks noGrp="1"/>
          </p:cNvSpPr>
          <p:nvPr>
            <p:ph type="pic" idx="2"/>
          </p:nvPr>
        </p:nvSpPr>
        <p:spPr>
          <a:xfrm>
            <a:off x="457206" y="2014123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52"/>
          <p:cNvSpPr>
            <a:spLocks noGrp="1"/>
          </p:cNvSpPr>
          <p:nvPr>
            <p:ph type="pic" idx="3"/>
          </p:nvPr>
        </p:nvSpPr>
        <p:spPr>
          <a:xfrm>
            <a:off x="457205" y="4088088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3" name="Google Shape;383;p52"/>
          <p:cNvSpPr>
            <a:spLocks noGrp="1"/>
          </p:cNvSpPr>
          <p:nvPr>
            <p:ph type="pic" idx="4"/>
          </p:nvPr>
        </p:nvSpPr>
        <p:spPr>
          <a:xfrm>
            <a:off x="9846371" y="2014123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>
            <a:spLocks noGrp="1"/>
          </p:cNvSpPr>
          <p:nvPr>
            <p:ph type="pic" idx="5"/>
          </p:nvPr>
        </p:nvSpPr>
        <p:spPr>
          <a:xfrm>
            <a:off x="9846370" y="4088088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9" name="Google Shape;389;p52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laceholder 4 center">
  <p:cSld name="5_placeholder 4 center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>
            <a:spLocks noGrp="1"/>
          </p:cNvSpPr>
          <p:nvPr>
            <p:ph type="pic" idx="2"/>
          </p:nvPr>
        </p:nvSpPr>
        <p:spPr>
          <a:xfrm>
            <a:off x="4048547" y="2014123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53"/>
          <p:cNvSpPr>
            <a:spLocks noGrp="1"/>
          </p:cNvSpPr>
          <p:nvPr>
            <p:ph type="pic" idx="3"/>
          </p:nvPr>
        </p:nvSpPr>
        <p:spPr>
          <a:xfrm>
            <a:off x="4048546" y="4088088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53"/>
          <p:cNvSpPr>
            <a:spLocks noGrp="1"/>
          </p:cNvSpPr>
          <p:nvPr>
            <p:ph type="pic" idx="4"/>
          </p:nvPr>
        </p:nvSpPr>
        <p:spPr>
          <a:xfrm>
            <a:off x="6255027" y="2014123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4" name="Google Shape;394;p53"/>
          <p:cNvSpPr>
            <a:spLocks noGrp="1"/>
          </p:cNvSpPr>
          <p:nvPr>
            <p:ph type="pic" idx="5"/>
          </p:nvPr>
        </p:nvSpPr>
        <p:spPr>
          <a:xfrm>
            <a:off x="6255026" y="4088088"/>
            <a:ext cx="1855305" cy="170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7" name="Google Shape;397;p53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ircle 1">
  <p:cSld name="5_circle 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>
            <a:spLocks noGrp="1"/>
          </p:cNvSpPr>
          <p:nvPr>
            <p:ph type="pic" idx="2"/>
          </p:nvPr>
        </p:nvSpPr>
        <p:spPr>
          <a:xfrm>
            <a:off x="1442872" y="2504663"/>
            <a:ext cx="2520000" cy="252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0" name="Google Shape;400;p54"/>
          <p:cNvSpPr>
            <a:spLocks noGrp="1"/>
          </p:cNvSpPr>
          <p:nvPr>
            <p:ph type="pic" idx="3"/>
          </p:nvPr>
        </p:nvSpPr>
        <p:spPr>
          <a:xfrm>
            <a:off x="4732617" y="2504663"/>
            <a:ext cx="2520000" cy="252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1" name="Google Shape;401;p54"/>
          <p:cNvSpPr>
            <a:spLocks noGrp="1"/>
          </p:cNvSpPr>
          <p:nvPr>
            <p:ph type="pic" idx="4"/>
          </p:nvPr>
        </p:nvSpPr>
        <p:spPr>
          <a:xfrm>
            <a:off x="8022362" y="2504663"/>
            <a:ext cx="2520000" cy="252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4" name="Google Shape;404;p54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6" name="Google Shape;406;p54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Normal Center Image">
  <p:cSld name="4_Normal Center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0" y="2738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" name="Google Shape;60;p10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laceholder 4">
  <p:cSld name="6_placeholder 4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>
            <a:spLocks noGrp="1"/>
          </p:cNvSpPr>
          <p:nvPr>
            <p:ph type="pic" idx="2"/>
          </p:nvPr>
        </p:nvSpPr>
        <p:spPr>
          <a:xfrm>
            <a:off x="0" y="2176462"/>
            <a:ext cx="4267200" cy="418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9" name="Google Shape;409;p55"/>
          <p:cNvSpPr>
            <a:spLocks noGrp="1"/>
          </p:cNvSpPr>
          <p:nvPr>
            <p:ph type="pic" idx="3"/>
          </p:nvPr>
        </p:nvSpPr>
        <p:spPr>
          <a:xfrm>
            <a:off x="4406348" y="2176463"/>
            <a:ext cx="2511287" cy="163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0" name="Google Shape;410;p55"/>
          <p:cNvSpPr>
            <a:spLocks noGrp="1"/>
          </p:cNvSpPr>
          <p:nvPr>
            <p:ph type="pic" idx="4"/>
          </p:nvPr>
        </p:nvSpPr>
        <p:spPr>
          <a:xfrm>
            <a:off x="7043531" y="2176463"/>
            <a:ext cx="2511287" cy="163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1" name="Google Shape;411;p55"/>
          <p:cNvSpPr>
            <a:spLocks noGrp="1"/>
          </p:cNvSpPr>
          <p:nvPr>
            <p:ph type="pic" idx="5"/>
          </p:nvPr>
        </p:nvSpPr>
        <p:spPr>
          <a:xfrm>
            <a:off x="9680713" y="2176462"/>
            <a:ext cx="2511287" cy="163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body" idx="1"/>
          </p:nvPr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4" name="Google Shape;414;p55"/>
          <p:cNvSpPr txBox="1"/>
          <p:nvPr/>
        </p:nvSpPr>
        <p:spPr>
          <a:xfrm>
            <a:off x="11513168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10793913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6" name="Google Shape;416;p55"/>
          <p:cNvCxnSpPr/>
          <p:nvPr/>
        </p:nvCxnSpPr>
        <p:spPr>
          <a:xfrm>
            <a:off x="11418184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ormal Center">
  <p:cSld name="3_Normal Cent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1"/>
          </p:nvPr>
        </p:nvSpPr>
        <p:spPr>
          <a:xfrm>
            <a:off x="470455" y="99520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0" name="Google Shape;420;p56"/>
          <p:cNvSpPr>
            <a:spLocks noGrp="1"/>
          </p:cNvSpPr>
          <p:nvPr>
            <p:ph type="pic" idx="2"/>
          </p:nvPr>
        </p:nvSpPr>
        <p:spPr>
          <a:xfrm>
            <a:off x="0" y="2859710"/>
            <a:ext cx="12191999" cy="1472184"/>
          </a:xfrm>
          <a:prstGeom prst="rect">
            <a:avLst/>
          </a:prstGeom>
          <a:solidFill>
            <a:srgbClr val="3E3E4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56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3" name="Google Shape;423;p56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full">
  <p:cSld name="2_image ful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3"/>
          </p:nvPr>
        </p:nvSpPr>
        <p:spPr>
          <a:xfrm>
            <a:off x="2433363" y="2239617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4"/>
          </p:nvPr>
        </p:nvSpPr>
        <p:spPr>
          <a:xfrm>
            <a:off x="5236198" y="2239617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5"/>
          </p:nvPr>
        </p:nvSpPr>
        <p:spPr>
          <a:xfrm>
            <a:off x="8039033" y="2239617"/>
            <a:ext cx="2160000" cy="216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8" name="Google Shape;68;p11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ierrarchy placeholder">
  <p:cSld name="3_Hierrarchy placehol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>
            <a:spLocks noGrp="1"/>
          </p:cNvSpPr>
          <p:nvPr>
            <p:ph type="pic" idx="2"/>
          </p:nvPr>
        </p:nvSpPr>
        <p:spPr>
          <a:xfrm>
            <a:off x="5223729" y="2563492"/>
            <a:ext cx="1800000" cy="18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>
            <a:spLocks noGrp="1"/>
          </p:cNvSpPr>
          <p:nvPr>
            <p:ph type="pic" idx="3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2" name="Google Shape;72;p12"/>
          <p:cNvCxnSpPr/>
          <p:nvPr/>
        </p:nvCxnSpPr>
        <p:spPr>
          <a:xfrm>
            <a:off x="2351584" y="2109231"/>
            <a:ext cx="3070240" cy="1053035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12"/>
          <p:cNvCxnSpPr/>
          <p:nvPr/>
        </p:nvCxnSpPr>
        <p:spPr>
          <a:xfrm>
            <a:off x="2945532" y="3138761"/>
            <a:ext cx="2364099" cy="234777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12"/>
          <p:cNvCxnSpPr/>
          <p:nvPr/>
        </p:nvCxnSpPr>
        <p:spPr>
          <a:xfrm rot="10800000" flipH="1">
            <a:off x="1597633" y="3664460"/>
            <a:ext cx="3750228" cy="713161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12"/>
          <p:cNvCxnSpPr/>
          <p:nvPr/>
        </p:nvCxnSpPr>
        <p:spPr>
          <a:xfrm rot="10800000" flipH="1">
            <a:off x="3886705" y="3874323"/>
            <a:ext cx="1567036" cy="804341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" name="Google Shape;76;p12"/>
          <p:cNvCxnSpPr/>
          <p:nvPr/>
        </p:nvCxnSpPr>
        <p:spPr>
          <a:xfrm>
            <a:off x="4838486" y="2313100"/>
            <a:ext cx="689817" cy="581419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7" name="Google Shape;77;p12"/>
          <p:cNvCxnSpPr/>
          <p:nvPr/>
        </p:nvCxnSpPr>
        <p:spPr>
          <a:xfrm flipH="1">
            <a:off x="5259106" y="4095745"/>
            <a:ext cx="445749" cy="833447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12"/>
          <p:cNvCxnSpPr/>
          <p:nvPr/>
        </p:nvCxnSpPr>
        <p:spPr>
          <a:xfrm>
            <a:off x="6491334" y="4084097"/>
            <a:ext cx="443527" cy="623225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" name="Google Shape;79;p12"/>
          <p:cNvCxnSpPr/>
          <p:nvPr/>
        </p:nvCxnSpPr>
        <p:spPr>
          <a:xfrm rot="10800000" flipH="1">
            <a:off x="6722170" y="2444011"/>
            <a:ext cx="689693" cy="531408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80;p12"/>
          <p:cNvCxnSpPr/>
          <p:nvPr/>
        </p:nvCxnSpPr>
        <p:spPr>
          <a:xfrm rot="10800000" flipH="1">
            <a:off x="6825634" y="2140801"/>
            <a:ext cx="4113161" cy="1032048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81;p12"/>
          <p:cNvCxnSpPr/>
          <p:nvPr/>
        </p:nvCxnSpPr>
        <p:spPr>
          <a:xfrm rot="10800000" flipH="1">
            <a:off x="6882371" y="3413502"/>
            <a:ext cx="2184883" cy="12452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12"/>
          <p:cNvCxnSpPr/>
          <p:nvPr/>
        </p:nvCxnSpPr>
        <p:spPr>
          <a:xfrm>
            <a:off x="6825634" y="3758923"/>
            <a:ext cx="2798759" cy="1103979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12"/>
          <p:cNvSpPr>
            <a:spLocks noGrp="1"/>
          </p:cNvSpPr>
          <p:nvPr>
            <p:ph type="pic" idx="4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>
            <a:spLocks noGrp="1"/>
          </p:cNvSpPr>
          <p:nvPr>
            <p:ph type="pic" idx="5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6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>
            <a:spLocks noGrp="1"/>
          </p:cNvSpPr>
          <p:nvPr>
            <p:ph type="pic" idx="7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>
            <a:spLocks noGrp="1"/>
          </p:cNvSpPr>
          <p:nvPr>
            <p:ph type="pic" idx="8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>
            <a:spLocks noGrp="1"/>
          </p:cNvSpPr>
          <p:nvPr>
            <p:ph type="pic" idx="9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>
            <a:spLocks noGrp="1"/>
          </p:cNvSpPr>
          <p:nvPr>
            <p:ph type="pic" idx="13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>
            <a:spLocks noGrp="1"/>
          </p:cNvSpPr>
          <p:nvPr>
            <p:ph type="pic" idx="14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>
            <a:spLocks noGrp="1"/>
          </p:cNvSpPr>
          <p:nvPr>
            <p:ph type="pic" idx="15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>
            <a:spLocks noGrp="1"/>
          </p:cNvSpPr>
          <p:nvPr>
            <p:ph type="pic" idx="16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2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" name="Google Shape;96;p12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Hierrarchy placeholder center">
  <p:cSld name="4_Hierrarchy placeholder cent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>
            <a:spLocks noGrp="1"/>
          </p:cNvSpPr>
          <p:nvPr>
            <p:ph type="pic" idx="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99" name="Google Shape;99;p13"/>
          <p:cNvCxnSpPr/>
          <p:nvPr/>
        </p:nvCxnSpPr>
        <p:spPr>
          <a:xfrm>
            <a:off x="2351584" y="2109231"/>
            <a:ext cx="3070240" cy="1053035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2945532" y="3138761"/>
            <a:ext cx="2364099" cy="234777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01;p13"/>
          <p:cNvCxnSpPr/>
          <p:nvPr/>
        </p:nvCxnSpPr>
        <p:spPr>
          <a:xfrm rot="10800000" flipH="1">
            <a:off x="1597633" y="3664460"/>
            <a:ext cx="3750228" cy="713161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13"/>
          <p:cNvCxnSpPr/>
          <p:nvPr/>
        </p:nvCxnSpPr>
        <p:spPr>
          <a:xfrm rot="10800000" flipH="1">
            <a:off x="3886705" y="3874323"/>
            <a:ext cx="1567036" cy="804341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13"/>
          <p:cNvCxnSpPr/>
          <p:nvPr/>
        </p:nvCxnSpPr>
        <p:spPr>
          <a:xfrm>
            <a:off x="4838486" y="2313100"/>
            <a:ext cx="689817" cy="581419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" name="Google Shape;104;p13"/>
          <p:cNvCxnSpPr/>
          <p:nvPr/>
        </p:nvCxnSpPr>
        <p:spPr>
          <a:xfrm flipH="1">
            <a:off x="5259106" y="4095745"/>
            <a:ext cx="445749" cy="833447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" name="Google Shape;105;p13"/>
          <p:cNvCxnSpPr/>
          <p:nvPr/>
        </p:nvCxnSpPr>
        <p:spPr>
          <a:xfrm>
            <a:off x="6491334" y="4084097"/>
            <a:ext cx="443527" cy="623225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3"/>
          <p:cNvCxnSpPr/>
          <p:nvPr/>
        </p:nvCxnSpPr>
        <p:spPr>
          <a:xfrm rot="10800000" flipH="1">
            <a:off x="6722170" y="2444011"/>
            <a:ext cx="689693" cy="531408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3"/>
          <p:cNvCxnSpPr/>
          <p:nvPr/>
        </p:nvCxnSpPr>
        <p:spPr>
          <a:xfrm rot="10800000" flipH="1">
            <a:off x="6825634" y="2140801"/>
            <a:ext cx="4113161" cy="1032048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13"/>
          <p:cNvCxnSpPr/>
          <p:nvPr/>
        </p:nvCxnSpPr>
        <p:spPr>
          <a:xfrm rot="10800000" flipH="1">
            <a:off x="6882371" y="3413502"/>
            <a:ext cx="2184883" cy="12452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13"/>
          <p:cNvCxnSpPr/>
          <p:nvPr/>
        </p:nvCxnSpPr>
        <p:spPr>
          <a:xfrm>
            <a:off x="6825634" y="3758923"/>
            <a:ext cx="2798759" cy="1103979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3"/>
          <p:cNvSpPr>
            <a:spLocks noGrp="1"/>
          </p:cNvSpPr>
          <p:nvPr>
            <p:ph type="pic" idx="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>
            <a:spLocks noGrp="1"/>
          </p:cNvSpPr>
          <p:nvPr>
            <p:ph type="pic" idx="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>
            <a:spLocks noGrp="1"/>
          </p:cNvSpPr>
          <p:nvPr>
            <p:ph type="pic" idx="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>
            <a:spLocks noGrp="1"/>
          </p:cNvSpPr>
          <p:nvPr>
            <p:ph type="pic" idx="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>
            <a:spLocks noGrp="1"/>
          </p:cNvSpPr>
          <p:nvPr>
            <p:ph type="pic" idx="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>
            <a:spLocks noGrp="1"/>
          </p:cNvSpPr>
          <p:nvPr>
            <p:ph type="pic" idx="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>
            <a:spLocks noGrp="1"/>
          </p:cNvSpPr>
          <p:nvPr>
            <p:ph type="pic" idx="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>
            <a:spLocks noGrp="1"/>
          </p:cNvSpPr>
          <p:nvPr>
            <p:ph type="pic" idx="13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>
            <a:spLocks noGrp="1"/>
          </p:cNvSpPr>
          <p:nvPr>
            <p:ph type="pic" idx="14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>
            <a:spLocks noGrp="1"/>
          </p:cNvSpPr>
          <p:nvPr>
            <p:ph type="pic" idx="15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Hierrarchy placeholder 2">
  <p:cSld name="4_Hierrarchy placeholder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4"/>
          <p:cNvCxnSpPr/>
          <p:nvPr/>
        </p:nvCxnSpPr>
        <p:spPr>
          <a:xfrm rot="10800000" flipH="1">
            <a:off x="1528789" y="3809602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4"/>
          <p:cNvCxnSpPr/>
          <p:nvPr/>
        </p:nvCxnSpPr>
        <p:spPr>
          <a:xfrm>
            <a:off x="1528789" y="2620246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14"/>
          <p:cNvCxnSpPr/>
          <p:nvPr/>
        </p:nvCxnSpPr>
        <p:spPr>
          <a:xfrm rot="10800000">
            <a:off x="3497151" y="3809602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4"/>
          <p:cNvCxnSpPr/>
          <p:nvPr/>
        </p:nvCxnSpPr>
        <p:spPr>
          <a:xfrm flipH="1">
            <a:off x="3487814" y="2620246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4"/>
          <p:cNvCxnSpPr/>
          <p:nvPr/>
        </p:nvCxnSpPr>
        <p:spPr>
          <a:xfrm rot="10800000">
            <a:off x="2766937" y="4211546"/>
            <a:ext cx="0" cy="333316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2756452" y="2074450"/>
            <a:ext cx="0" cy="333316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4"/>
          <p:cNvSpPr>
            <a:spLocks noGrp="1"/>
          </p:cNvSpPr>
          <p:nvPr>
            <p:ph type="pic" idx="2"/>
          </p:nvPr>
        </p:nvSpPr>
        <p:spPr>
          <a:xfrm>
            <a:off x="3854223" y="1931262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>
            <a:spLocks noGrp="1"/>
          </p:cNvSpPr>
          <p:nvPr>
            <p:ph type="pic" idx="3"/>
          </p:nvPr>
        </p:nvSpPr>
        <p:spPr>
          <a:xfrm>
            <a:off x="639711" y="1983856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>
            <a:spLocks noGrp="1"/>
          </p:cNvSpPr>
          <p:nvPr>
            <p:ph type="pic" idx="4"/>
          </p:nvPr>
        </p:nvSpPr>
        <p:spPr>
          <a:xfrm>
            <a:off x="688338" y="3809602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>
            <a:spLocks noGrp="1"/>
          </p:cNvSpPr>
          <p:nvPr>
            <p:ph type="pic" idx="5"/>
          </p:nvPr>
        </p:nvSpPr>
        <p:spPr>
          <a:xfrm>
            <a:off x="2316937" y="4517001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>
            <a:spLocks noGrp="1"/>
          </p:cNvSpPr>
          <p:nvPr>
            <p:ph type="pic" idx="6"/>
          </p:nvPr>
        </p:nvSpPr>
        <p:spPr>
          <a:xfrm>
            <a:off x="3839520" y="3828853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 flipH="1">
            <a:off x="4659710" y="1864924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14"/>
          <p:cNvSpPr>
            <a:spLocks noGrp="1"/>
          </p:cNvSpPr>
          <p:nvPr>
            <p:ph type="pic" idx="7"/>
          </p:nvPr>
        </p:nvSpPr>
        <p:spPr>
          <a:xfrm>
            <a:off x="4994517" y="1202788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37" name="Google Shape;137;p14"/>
          <p:cNvCxnSpPr/>
          <p:nvPr/>
        </p:nvCxnSpPr>
        <p:spPr>
          <a:xfrm rot="10800000">
            <a:off x="4706644" y="2631128"/>
            <a:ext cx="411255" cy="237864"/>
          </a:xfrm>
          <a:prstGeom prst="straightConnector1">
            <a:avLst/>
          </a:prstGeom>
          <a:noFill/>
          <a:ln w="9525" cap="flat" cmpd="sng">
            <a:solidFill>
              <a:srgbClr val="20202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14"/>
          <p:cNvSpPr>
            <a:spLocks noGrp="1"/>
          </p:cNvSpPr>
          <p:nvPr>
            <p:ph type="pic" idx="8"/>
          </p:nvPr>
        </p:nvSpPr>
        <p:spPr>
          <a:xfrm>
            <a:off x="5049013" y="2650379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>
            <a:spLocks noGrp="1"/>
          </p:cNvSpPr>
          <p:nvPr>
            <p:ph type="pic" idx="9"/>
          </p:nvPr>
        </p:nvSpPr>
        <p:spPr>
          <a:xfrm>
            <a:off x="2316937" y="1224424"/>
            <a:ext cx="900000" cy="9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>
            <a:spLocks noGrp="1"/>
          </p:cNvSpPr>
          <p:nvPr>
            <p:ph type="pic" idx="13"/>
          </p:nvPr>
        </p:nvSpPr>
        <p:spPr>
          <a:xfrm>
            <a:off x="1813929" y="2411546"/>
            <a:ext cx="1800000" cy="18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 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14"/>
          <p:cNvCxnSpPr/>
          <p:nvPr/>
        </p:nvCxnSpPr>
        <p:spPr>
          <a:xfrm>
            <a:off x="1094726" y="6546086"/>
            <a:ext cx="116208" cy="68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0;p57">
            <a:extLst>
              <a:ext uri="{FF2B5EF4-FFF2-40B4-BE49-F238E27FC236}">
                <a16:creationId xmlns:a16="http://schemas.microsoft.com/office/drawing/2014/main" id="{8F47E3CF-6295-4BBB-35DE-059467C0A532}"/>
              </a:ext>
            </a:extLst>
          </p:cNvPr>
          <p:cNvSpPr/>
          <p:nvPr/>
        </p:nvSpPr>
        <p:spPr>
          <a:xfrm>
            <a:off x="1032389" y="2565849"/>
            <a:ext cx="109826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Bangladesh’s Economic Landscape </a:t>
            </a:r>
            <a:r>
              <a:rPr lang="en-US" sz="4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The Role of Inflation</a:t>
            </a:r>
            <a:endParaRPr sz="4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upo 17">
            <a:extLst>
              <a:ext uri="{FF2B5EF4-FFF2-40B4-BE49-F238E27FC236}">
                <a16:creationId xmlns:a16="http://schemas.microsoft.com/office/drawing/2014/main" id="{B8E4BEA3-ED8E-40E6-5FB0-FBF348BAA36F}"/>
              </a:ext>
            </a:extLst>
          </p:cNvPr>
          <p:cNvGrpSpPr/>
          <p:nvPr/>
        </p:nvGrpSpPr>
        <p:grpSpPr>
          <a:xfrm>
            <a:off x="874250" y="137912"/>
            <a:ext cx="9968374" cy="6194441"/>
            <a:chOff x="676027" y="181321"/>
            <a:chExt cx="7332948" cy="4256394"/>
          </a:xfrm>
        </p:grpSpPr>
        <p:pic>
          <p:nvPicPr>
            <p:cNvPr id="5" name="Gráfico 26">
              <a:extLst>
                <a:ext uri="{FF2B5EF4-FFF2-40B4-BE49-F238E27FC236}">
                  <a16:creationId xmlns:a16="http://schemas.microsoft.com/office/drawing/2014/main" id="{C0561358-29F6-32DB-878E-92C4F558B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8478" y="181321"/>
              <a:ext cx="942715" cy="1021539"/>
            </a:xfrm>
            <a:prstGeom prst="rect">
              <a:avLst/>
            </a:prstGeom>
          </p:spPr>
        </p:pic>
        <p:pic>
          <p:nvPicPr>
            <p:cNvPr id="6" name="Gráfico 28">
              <a:extLst>
                <a:ext uri="{FF2B5EF4-FFF2-40B4-BE49-F238E27FC236}">
                  <a16:creationId xmlns:a16="http://schemas.microsoft.com/office/drawing/2014/main" id="{5F3D4C95-826F-DE77-AA81-7665FA05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24016">
              <a:off x="7074620" y="209190"/>
              <a:ext cx="684043" cy="986860"/>
            </a:xfrm>
            <a:prstGeom prst="rect">
              <a:avLst/>
            </a:prstGeom>
          </p:spPr>
        </p:pic>
        <p:pic>
          <p:nvPicPr>
            <p:cNvPr id="7" name="Gráfico 30">
              <a:extLst>
                <a:ext uri="{FF2B5EF4-FFF2-40B4-BE49-F238E27FC236}">
                  <a16:creationId xmlns:a16="http://schemas.microsoft.com/office/drawing/2014/main" id="{7BBF1207-9E9C-1C46-CA9B-14ED834DB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162266" y="3111134"/>
              <a:ext cx="846709" cy="998136"/>
            </a:xfrm>
            <a:prstGeom prst="rect">
              <a:avLst/>
            </a:prstGeom>
          </p:spPr>
        </p:pic>
        <p:pic>
          <p:nvPicPr>
            <p:cNvPr id="8" name="Imagen 38" descr="Un globo de colores&#10;&#10;Descripción generada automáticamente con confianza baja">
              <a:extLst>
                <a:ext uri="{FF2B5EF4-FFF2-40B4-BE49-F238E27FC236}">
                  <a16:creationId xmlns:a16="http://schemas.microsoft.com/office/drawing/2014/main" id="{D8DFC1C8-FE14-0EC3-2C42-79DE018C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161" flipH="1">
              <a:off x="676027" y="1436824"/>
              <a:ext cx="497096" cy="379081"/>
            </a:xfrm>
            <a:prstGeom prst="rect">
              <a:avLst/>
            </a:prstGeom>
          </p:spPr>
        </p:pic>
        <p:pic>
          <p:nvPicPr>
            <p:cNvPr id="9" name="Imagen 42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57DD32D5-B9CF-6166-FA4B-6FD375B59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61610" y="3980995"/>
              <a:ext cx="420780" cy="456720"/>
            </a:xfrm>
            <a:prstGeom prst="rect">
              <a:avLst/>
            </a:prstGeom>
          </p:spPr>
        </p:pic>
      </p:grpSp>
      <p:grpSp>
        <p:nvGrpSpPr>
          <p:cNvPr id="10" name="Grupo 18">
            <a:extLst>
              <a:ext uri="{FF2B5EF4-FFF2-40B4-BE49-F238E27FC236}">
                <a16:creationId xmlns:a16="http://schemas.microsoft.com/office/drawing/2014/main" id="{5426F1E5-7704-A6D1-39AE-276B64C6DF4F}"/>
              </a:ext>
            </a:extLst>
          </p:cNvPr>
          <p:cNvGrpSpPr/>
          <p:nvPr/>
        </p:nvGrpSpPr>
        <p:grpSpPr>
          <a:xfrm>
            <a:off x="1985814" y="294968"/>
            <a:ext cx="9655580" cy="6364874"/>
            <a:chOff x="1659659" y="408409"/>
            <a:chExt cx="7102850" cy="4373504"/>
          </a:xfrm>
        </p:grpSpPr>
        <p:pic>
          <p:nvPicPr>
            <p:cNvPr id="11" name="Imagen 4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6B8CE887-80BB-717A-5B56-FA66EA6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68007" y="1115194"/>
              <a:ext cx="494502" cy="511171"/>
            </a:xfrm>
            <a:prstGeom prst="rect">
              <a:avLst/>
            </a:prstGeom>
          </p:spPr>
        </p:pic>
        <p:pic>
          <p:nvPicPr>
            <p:cNvPr id="12" name="Imagen 50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30036635-A2B4-6CD9-1B6D-4868C7F5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2431" y="408409"/>
              <a:ext cx="281272" cy="567364"/>
            </a:xfrm>
            <a:prstGeom prst="rect">
              <a:avLst/>
            </a:prstGeom>
          </p:spPr>
        </p:pic>
        <p:pic>
          <p:nvPicPr>
            <p:cNvPr id="13" name="Imagen 54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C649B3B9-CB38-2443-DC13-C8DD53BA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42737" flipH="1">
              <a:off x="6365789" y="4323515"/>
              <a:ext cx="565406" cy="351389"/>
            </a:xfrm>
            <a:prstGeom prst="rect">
              <a:avLst/>
            </a:prstGeom>
          </p:spPr>
        </p:pic>
        <p:pic>
          <p:nvPicPr>
            <p:cNvPr id="14" name="Imagen 52" descr="Un globo amarillo&#10;&#10;Descripción generada automáticamente con confianza media">
              <a:extLst>
                <a:ext uri="{FF2B5EF4-FFF2-40B4-BE49-F238E27FC236}">
                  <a16:creationId xmlns:a16="http://schemas.microsoft.com/office/drawing/2014/main" id="{F8C68F3C-8134-8C8A-FAB3-5A8793087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59659" y="3683679"/>
              <a:ext cx="365768" cy="528073"/>
            </a:xfrm>
            <a:prstGeom prst="rect">
              <a:avLst/>
            </a:prstGeom>
          </p:spPr>
        </p:pic>
      </p:grpSp>
      <p:grpSp>
        <p:nvGrpSpPr>
          <p:cNvPr id="15" name="Grupo 16">
            <a:extLst>
              <a:ext uri="{FF2B5EF4-FFF2-40B4-BE49-F238E27FC236}">
                <a16:creationId xmlns:a16="http://schemas.microsoft.com/office/drawing/2014/main" id="{C5C60131-A437-78B9-0538-84104BF8BF18}"/>
              </a:ext>
            </a:extLst>
          </p:cNvPr>
          <p:cNvGrpSpPr/>
          <p:nvPr/>
        </p:nvGrpSpPr>
        <p:grpSpPr>
          <a:xfrm>
            <a:off x="550606" y="390985"/>
            <a:ext cx="11217334" cy="6127802"/>
            <a:chOff x="364217" y="455555"/>
            <a:chExt cx="8251709" cy="4210604"/>
          </a:xfrm>
        </p:grpSpPr>
        <p:pic>
          <p:nvPicPr>
            <p:cNvPr id="16" name="Gráfico 29">
              <a:extLst>
                <a:ext uri="{FF2B5EF4-FFF2-40B4-BE49-F238E27FC236}">
                  <a16:creationId xmlns:a16="http://schemas.microsoft.com/office/drawing/2014/main" id="{93E5C607-AAD6-5813-4819-481983192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V="1">
              <a:off x="364217" y="3144448"/>
              <a:ext cx="822458" cy="891227"/>
            </a:xfrm>
            <a:prstGeom prst="rect">
              <a:avLst/>
            </a:prstGeom>
          </p:spPr>
        </p:pic>
        <p:pic>
          <p:nvPicPr>
            <p:cNvPr id="17" name="Imagen 40" descr="Icono&#10;&#10;Descripción generada automáticamente">
              <a:extLst>
                <a:ext uri="{FF2B5EF4-FFF2-40B4-BE49-F238E27FC236}">
                  <a16:creationId xmlns:a16="http://schemas.microsoft.com/office/drawing/2014/main" id="{71E05EEE-3EA0-109D-1ADF-E610C0E0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5309" y="488305"/>
              <a:ext cx="506406" cy="528073"/>
            </a:xfrm>
            <a:prstGeom prst="rect">
              <a:avLst/>
            </a:prstGeom>
          </p:spPr>
        </p:pic>
        <p:pic>
          <p:nvPicPr>
            <p:cNvPr id="18" name="Imagen 48" descr="Imagen que contiene Patrón de fondo&#10;&#10;Descripción generada automáticamente">
              <a:extLst>
                <a:ext uri="{FF2B5EF4-FFF2-40B4-BE49-F238E27FC236}">
                  <a16:creationId xmlns:a16="http://schemas.microsoft.com/office/drawing/2014/main" id="{0D1BEFCA-43C9-7D64-9448-E299F81C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0097" flipH="1">
              <a:off x="3538178" y="4264837"/>
              <a:ext cx="554864" cy="401322"/>
            </a:xfrm>
            <a:prstGeom prst="rect">
              <a:avLst/>
            </a:prstGeom>
          </p:spPr>
        </p:pic>
        <p:pic>
          <p:nvPicPr>
            <p:cNvPr id="19" name="Imagen 44" descr="Dibujo de la tierra desde el espacio&#10;&#10;Descripción generada automáticamente con confianza baja">
              <a:extLst>
                <a:ext uri="{FF2B5EF4-FFF2-40B4-BE49-F238E27FC236}">
                  <a16:creationId xmlns:a16="http://schemas.microsoft.com/office/drawing/2014/main" id="{8AE42B28-CB0F-C666-6612-AF69305F6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49516" y="1538236"/>
              <a:ext cx="566410" cy="385071"/>
            </a:xfrm>
            <a:prstGeom prst="rect">
              <a:avLst/>
            </a:prstGeom>
          </p:spPr>
        </p:pic>
        <p:pic>
          <p:nvPicPr>
            <p:cNvPr id="20" name="Imagen 56" descr="Logotipo, Icono&#10;&#10;Descripción generada automáticamente">
              <a:extLst>
                <a:ext uri="{FF2B5EF4-FFF2-40B4-BE49-F238E27FC236}">
                  <a16:creationId xmlns:a16="http://schemas.microsoft.com/office/drawing/2014/main" id="{CD69031C-2946-A783-3B29-F7FFE96F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4467" y="455555"/>
              <a:ext cx="482291" cy="473072"/>
            </a:xfrm>
            <a:prstGeom prst="rect">
              <a:avLst/>
            </a:prstGeom>
          </p:spPr>
        </p:pic>
      </p:grpSp>
      <p:cxnSp>
        <p:nvCxnSpPr>
          <p:cNvPr id="21" name="Conector recto 4">
            <a:extLst>
              <a:ext uri="{FF2B5EF4-FFF2-40B4-BE49-F238E27FC236}">
                <a16:creationId xmlns:a16="http://schemas.microsoft.com/office/drawing/2014/main" id="{E115A30F-557F-2CDF-2C15-A6EFF59B875D}"/>
              </a:ext>
            </a:extLst>
          </p:cNvPr>
          <p:cNvCxnSpPr>
            <a:cxnSpLocks/>
          </p:cNvCxnSpPr>
          <p:nvPr/>
        </p:nvCxnSpPr>
        <p:spPr>
          <a:xfrm flipV="1">
            <a:off x="1032389" y="4128113"/>
            <a:ext cx="10530346" cy="73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2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29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9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28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repeatCount="1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29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29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28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B087F-A44E-13B0-02E2-F405767F38A3}"/>
              </a:ext>
            </a:extLst>
          </p:cNvPr>
          <p:cNvSpPr txBox="1"/>
          <p:nvPr/>
        </p:nvSpPr>
        <p:spPr>
          <a:xfrm>
            <a:off x="686299" y="4475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  <a:ea typeface="Calibri"/>
                <a:cs typeface="Calibri"/>
              </a:rPr>
              <a:t>Results &amp;</a:t>
            </a:r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  <a:ea typeface="Calibri"/>
                <a:cs typeface="Calibri"/>
              </a:rPr>
              <a:t> Analysis </a:t>
            </a:r>
            <a:endParaRPr lang="en-US" sz="2400" dirty="0">
              <a:latin typeface="Montserrat" panose="00000500000000000000" pitchFamily="2" charset="0"/>
            </a:endParaRPr>
          </a:p>
        </p:txBody>
      </p:sp>
      <p:grpSp>
        <p:nvGrpSpPr>
          <p:cNvPr id="4" name="Google Shape;2088;p87">
            <a:extLst>
              <a:ext uri="{FF2B5EF4-FFF2-40B4-BE49-F238E27FC236}">
                <a16:creationId xmlns:a16="http://schemas.microsoft.com/office/drawing/2014/main" id="{D84F1F61-22A9-C501-F3D1-62319BC764E8}"/>
              </a:ext>
            </a:extLst>
          </p:cNvPr>
          <p:cNvGrpSpPr/>
          <p:nvPr/>
        </p:nvGrpSpPr>
        <p:grpSpPr>
          <a:xfrm>
            <a:off x="1693333" y="2765598"/>
            <a:ext cx="3818023" cy="2063909"/>
            <a:chOff x="8210206" y="2795666"/>
            <a:chExt cx="3818023" cy="2063909"/>
          </a:xfrm>
        </p:grpSpPr>
        <p:sp>
          <p:nvSpPr>
            <p:cNvPr id="5" name="Google Shape;2089;p87">
              <a:extLst>
                <a:ext uri="{FF2B5EF4-FFF2-40B4-BE49-F238E27FC236}">
                  <a16:creationId xmlns:a16="http://schemas.microsoft.com/office/drawing/2014/main" id="{A9018D72-C5BA-9003-D252-207A393AEC03}"/>
                </a:ext>
              </a:extLst>
            </p:cNvPr>
            <p:cNvSpPr/>
            <p:nvPr/>
          </p:nvSpPr>
          <p:spPr>
            <a:xfrm>
              <a:off x="8275018" y="2795666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90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" name="Google Shape;2091;p87">
              <a:extLst>
                <a:ext uri="{FF2B5EF4-FFF2-40B4-BE49-F238E27FC236}">
                  <a16:creationId xmlns:a16="http://schemas.microsoft.com/office/drawing/2014/main" id="{67C35F43-B514-6882-CCC3-7BEACDDC8D19}"/>
                </a:ext>
              </a:extLst>
            </p:cNvPr>
            <p:cNvSpPr/>
            <p:nvPr/>
          </p:nvSpPr>
          <p:spPr>
            <a:xfrm>
              <a:off x="8293032" y="3844647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Google Shape;2093;p87">
              <a:extLst>
                <a:ext uri="{FF2B5EF4-FFF2-40B4-BE49-F238E27FC236}">
                  <a16:creationId xmlns:a16="http://schemas.microsoft.com/office/drawing/2014/main" id="{275E688B-CE7E-745A-4931-8DA897EBDA0B}"/>
                </a:ext>
              </a:extLst>
            </p:cNvPr>
            <p:cNvGrpSpPr/>
            <p:nvPr/>
          </p:nvGrpSpPr>
          <p:grpSpPr>
            <a:xfrm>
              <a:off x="9084831" y="2865982"/>
              <a:ext cx="2799530" cy="978995"/>
              <a:chOff x="8120952" y="3105270"/>
              <a:chExt cx="2799530" cy="978995"/>
            </a:xfrm>
          </p:grpSpPr>
          <p:sp>
            <p:nvSpPr>
              <p:cNvPr id="18" name="Google Shape;2094;p87">
                <a:extLst>
                  <a:ext uri="{FF2B5EF4-FFF2-40B4-BE49-F238E27FC236}">
                    <a16:creationId xmlns:a16="http://schemas.microsoft.com/office/drawing/2014/main" id="{A6F93307-322A-D38F-4398-C5368288DCEB}"/>
                  </a:ext>
                </a:extLst>
              </p:cNvPr>
              <p:cNvSpPr txBox="1"/>
              <p:nvPr/>
            </p:nvSpPr>
            <p:spPr>
              <a:xfrm>
                <a:off x="8120952" y="3536285"/>
                <a:ext cx="2698095" cy="5479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71450" marR="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A7F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CA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Domestic Money Supply</a:t>
                </a:r>
                <a:endParaRPr sz="1600" dirty="0">
                  <a:solidFill>
                    <a:srgbClr val="FFCA7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2095;p87">
                <a:extLst>
                  <a:ext uri="{FF2B5EF4-FFF2-40B4-BE49-F238E27FC236}">
                    <a16:creationId xmlns:a16="http://schemas.microsoft.com/office/drawing/2014/main" id="{C2763F8C-D183-40AF-8DDE-F2DB837760F8}"/>
                  </a:ext>
                </a:extLst>
              </p:cNvPr>
              <p:cNvSpPr txBox="1"/>
              <p:nvPr/>
            </p:nvSpPr>
            <p:spPr>
              <a:xfrm>
                <a:off x="8120952" y="3105270"/>
                <a:ext cx="2799530" cy="257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ptos" panose="020B0004020202020204" pitchFamily="34" charset="0"/>
                  </a:rPr>
                  <a:t>Initial Influence</a:t>
                </a:r>
                <a:r>
                  <a:rPr lang="fr-FR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</a:t>
                </a:r>
                <a:endParaRPr lang="fr-FR" sz="14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" name="Google Shape;2099;p87">
              <a:extLst>
                <a:ext uri="{FF2B5EF4-FFF2-40B4-BE49-F238E27FC236}">
                  <a16:creationId xmlns:a16="http://schemas.microsoft.com/office/drawing/2014/main" id="{7F8B2D37-0A3C-861D-E7E0-5DC81F6B5BDE}"/>
                </a:ext>
              </a:extLst>
            </p:cNvPr>
            <p:cNvGrpSpPr/>
            <p:nvPr/>
          </p:nvGrpSpPr>
          <p:grpSpPr>
            <a:xfrm>
              <a:off x="8991772" y="3893248"/>
              <a:ext cx="3036457" cy="966327"/>
              <a:chOff x="8014445" y="2503923"/>
              <a:chExt cx="3036457" cy="966327"/>
            </a:xfrm>
          </p:grpSpPr>
          <p:sp>
            <p:nvSpPr>
              <p:cNvPr id="14" name="Google Shape;2100;p87">
                <a:extLst>
                  <a:ext uri="{FF2B5EF4-FFF2-40B4-BE49-F238E27FC236}">
                    <a16:creationId xmlns:a16="http://schemas.microsoft.com/office/drawing/2014/main" id="{C641E807-46D5-13EB-5495-473D024E2CFB}"/>
                  </a:ext>
                </a:extLst>
              </p:cNvPr>
              <p:cNvSpPr txBox="1"/>
              <p:nvPr/>
            </p:nvSpPr>
            <p:spPr>
              <a:xfrm>
                <a:off x="8014445" y="2922270"/>
                <a:ext cx="2698095" cy="5479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Google Shape;2101;p87">
                <a:extLst>
                  <a:ext uri="{FF2B5EF4-FFF2-40B4-BE49-F238E27FC236}">
                    <a16:creationId xmlns:a16="http://schemas.microsoft.com/office/drawing/2014/main" id="{945E4462-7A5C-593D-948D-CEC6DB298942}"/>
                  </a:ext>
                </a:extLst>
              </p:cNvPr>
              <p:cNvSpPr txBox="1"/>
              <p:nvPr/>
            </p:nvSpPr>
            <p:spPr>
              <a:xfrm>
                <a:off x="8107504" y="2503923"/>
                <a:ext cx="2943398" cy="282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/>
                    <a:cs typeface="Times New Roman" panose="02020603050405020304" pitchFamily="18" charset="0"/>
                    <a:sym typeface="Open Sans"/>
                  </a:rPr>
                  <a:t>Current Trends</a:t>
                </a:r>
                <a:endParaRPr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endParaRPr>
              </a:p>
            </p:txBody>
          </p:sp>
        </p:grpSp>
        <p:sp>
          <p:nvSpPr>
            <p:cNvPr id="11" name="Google Shape;2105;p87">
              <a:extLst>
                <a:ext uri="{FF2B5EF4-FFF2-40B4-BE49-F238E27FC236}">
                  <a16:creationId xmlns:a16="http://schemas.microsoft.com/office/drawing/2014/main" id="{487A9276-C550-0165-000A-4E75EE50A2BB}"/>
                </a:ext>
              </a:extLst>
            </p:cNvPr>
            <p:cNvSpPr/>
            <p:nvPr/>
          </p:nvSpPr>
          <p:spPr>
            <a:xfrm>
              <a:off x="8292437" y="2914184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dirty="0"/>
            </a:p>
          </p:txBody>
        </p:sp>
        <p:sp>
          <p:nvSpPr>
            <p:cNvPr id="12" name="Google Shape;2106;p87">
              <a:extLst>
                <a:ext uri="{FF2B5EF4-FFF2-40B4-BE49-F238E27FC236}">
                  <a16:creationId xmlns:a16="http://schemas.microsoft.com/office/drawing/2014/main" id="{B74B3FBE-4C0E-2EB5-827D-B398E9F1D708}"/>
                </a:ext>
              </a:extLst>
            </p:cNvPr>
            <p:cNvSpPr/>
            <p:nvPr/>
          </p:nvSpPr>
          <p:spPr>
            <a:xfrm>
              <a:off x="8210206" y="3938333"/>
              <a:ext cx="663360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1953D5-2CF6-E0D6-2470-ED6953BC38E5}"/>
              </a:ext>
            </a:extLst>
          </p:cNvPr>
          <p:cNvSpPr txBox="1"/>
          <p:nvPr/>
        </p:nvSpPr>
        <p:spPr>
          <a:xfrm>
            <a:off x="2567958" y="4280345"/>
            <a:ext cx="3421362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Rising Oil Prices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Global Market Volatility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E2856-FF32-56BA-216A-A07EE7A7C2F8}"/>
              </a:ext>
            </a:extLst>
          </p:cNvPr>
          <p:cNvSpPr txBox="1"/>
          <p:nvPr/>
        </p:nvSpPr>
        <p:spPr>
          <a:xfrm>
            <a:off x="1001317" y="1738351"/>
            <a:ext cx="5385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Main Drivers of Inflation</a:t>
            </a:r>
            <a:endParaRPr lang="en-US" sz="3200" dirty="0">
              <a:solidFill>
                <a:schemeClr val="tx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main drivers of inflation">
            <a:extLst>
              <a:ext uri="{FF2B5EF4-FFF2-40B4-BE49-F238E27FC236}">
                <a16:creationId xmlns:a16="http://schemas.microsoft.com/office/drawing/2014/main" id="{2B2E4E03-6634-59E0-57A1-CD6EECD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59" y="109727"/>
            <a:ext cx="5596503" cy="66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82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88;p87">
            <a:extLst>
              <a:ext uri="{FF2B5EF4-FFF2-40B4-BE49-F238E27FC236}">
                <a16:creationId xmlns:a16="http://schemas.microsoft.com/office/drawing/2014/main" id="{1FC37F4F-2B4F-C937-B1F7-4397D16AD555}"/>
              </a:ext>
            </a:extLst>
          </p:cNvPr>
          <p:cNvGrpSpPr/>
          <p:nvPr/>
        </p:nvGrpSpPr>
        <p:grpSpPr>
          <a:xfrm>
            <a:off x="1684326" y="2765598"/>
            <a:ext cx="3827030" cy="2063909"/>
            <a:chOff x="8201199" y="2795666"/>
            <a:chExt cx="3827030" cy="2063909"/>
          </a:xfrm>
        </p:grpSpPr>
        <p:sp>
          <p:nvSpPr>
            <p:cNvPr id="3" name="Google Shape;2089;p87">
              <a:extLst>
                <a:ext uri="{FF2B5EF4-FFF2-40B4-BE49-F238E27FC236}">
                  <a16:creationId xmlns:a16="http://schemas.microsoft.com/office/drawing/2014/main" id="{5BFCC9C3-A255-89EB-670E-CB12DCB6A9B7}"/>
                </a:ext>
              </a:extLst>
            </p:cNvPr>
            <p:cNvSpPr/>
            <p:nvPr/>
          </p:nvSpPr>
          <p:spPr>
            <a:xfrm>
              <a:off x="8275018" y="2795666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90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" name="Google Shape;2091;p87">
              <a:extLst>
                <a:ext uri="{FF2B5EF4-FFF2-40B4-BE49-F238E27FC236}">
                  <a16:creationId xmlns:a16="http://schemas.microsoft.com/office/drawing/2014/main" id="{EC584246-9E51-6364-FB2C-30BE41831FBC}"/>
                </a:ext>
              </a:extLst>
            </p:cNvPr>
            <p:cNvSpPr/>
            <p:nvPr/>
          </p:nvSpPr>
          <p:spPr>
            <a:xfrm>
              <a:off x="8275018" y="4012278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2095;p87">
              <a:extLst>
                <a:ext uri="{FF2B5EF4-FFF2-40B4-BE49-F238E27FC236}">
                  <a16:creationId xmlns:a16="http://schemas.microsoft.com/office/drawing/2014/main" id="{CC8B3596-5321-8FA3-A7C0-EEE661643AF5}"/>
                </a:ext>
              </a:extLst>
            </p:cNvPr>
            <p:cNvSpPr txBox="1"/>
            <p:nvPr/>
          </p:nvSpPr>
          <p:spPr>
            <a:xfrm>
              <a:off x="9084831" y="2865982"/>
              <a:ext cx="2799530" cy="257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Aptos" panose="020B0004020202020204" pitchFamily="34" charset="0"/>
                </a:rPr>
                <a:t>Vulnerable</a:t>
              </a:r>
              <a:r>
                <a:rPr lang="fr-FR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Aptos" panose="020B0004020202020204" pitchFamily="34" charset="0"/>
                </a:rPr>
                <a:t> Population</a:t>
              </a:r>
              <a:endParaRPr lang="fr-FR" sz="1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" name="Google Shape;2099;p87">
              <a:extLst>
                <a:ext uri="{FF2B5EF4-FFF2-40B4-BE49-F238E27FC236}">
                  <a16:creationId xmlns:a16="http://schemas.microsoft.com/office/drawing/2014/main" id="{3F763C15-2DF8-6640-DF6F-094E7F29ABD8}"/>
                </a:ext>
              </a:extLst>
            </p:cNvPr>
            <p:cNvGrpSpPr/>
            <p:nvPr/>
          </p:nvGrpSpPr>
          <p:grpSpPr>
            <a:xfrm>
              <a:off x="8991772" y="3986285"/>
              <a:ext cx="3036457" cy="873290"/>
              <a:chOff x="8014445" y="2596960"/>
              <a:chExt cx="3036457" cy="873290"/>
            </a:xfrm>
          </p:grpSpPr>
          <p:sp>
            <p:nvSpPr>
              <p:cNvPr id="9" name="Google Shape;2100;p87">
                <a:extLst>
                  <a:ext uri="{FF2B5EF4-FFF2-40B4-BE49-F238E27FC236}">
                    <a16:creationId xmlns:a16="http://schemas.microsoft.com/office/drawing/2014/main" id="{AC509E8D-446F-3C1C-1F92-97FCBDDCD00C}"/>
                  </a:ext>
                </a:extLst>
              </p:cNvPr>
              <p:cNvSpPr txBox="1"/>
              <p:nvPr/>
            </p:nvSpPr>
            <p:spPr>
              <a:xfrm>
                <a:off x="8014445" y="2922270"/>
                <a:ext cx="2698095" cy="5479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Google Shape;2101;p87">
                <a:extLst>
                  <a:ext uri="{FF2B5EF4-FFF2-40B4-BE49-F238E27FC236}">
                    <a16:creationId xmlns:a16="http://schemas.microsoft.com/office/drawing/2014/main" id="{C1A7BA99-5249-F920-3182-C7046D09144A}"/>
                  </a:ext>
                </a:extLst>
              </p:cNvPr>
              <p:cNvSpPr txBox="1"/>
              <p:nvPr/>
            </p:nvSpPr>
            <p:spPr>
              <a:xfrm>
                <a:off x="8107504" y="2596960"/>
                <a:ext cx="2943398" cy="282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/>
                    <a:cs typeface="Times New Roman" panose="02020603050405020304" pitchFamily="18" charset="0"/>
                    <a:sym typeface="Open Sans"/>
                  </a:rPr>
                  <a:t>Current Trends</a:t>
                </a:r>
                <a:endParaRPr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endParaRPr>
              </a:p>
            </p:txBody>
          </p:sp>
        </p:grpSp>
        <p:sp>
          <p:nvSpPr>
            <p:cNvPr id="7" name="Google Shape;2105;p87">
              <a:extLst>
                <a:ext uri="{FF2B5EF4-FFF2-40B4-BE49-F238E27FC236}">
                  <a16:creationId xmlns:a16="http://schemas.microsoft.com/office/drawing/2014/main" id="{A2641C70-1D4E-30B7-BF4F-1BEDDFBBAE1F}"/>
                </a:ext>
              </a:extLst>
            </p:cNvPr>
            <p:cNvSpPr/>
            <p:nvPr/>
          </p:nvSpPr>
          <p:spPr>
            <a:xfrm>
              <a:off x="8292437" y="2914184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dirty="0"/>
            </a:p>
          </p:txBody>
        </p:sp>
        <p:sp>
          <p:nvSpPr>
            <p:cNvPr id="8" name="Google Shape;2106;p87">
              <a:extLst>
                <a:ext uri="{FF2B5EF4-FFF2-40B4-BE49-F238E27FC236}">
                  <a16:creationId xmlns:a16="http://schemas.microsoft.com/office/drawing/2014/main" id="{81EFD287-5281-FA45-2505-324C5A29B56E}"/>
                </a:ext>
              </a:extLst>
            </p:cNvPr>
            <p:cNvSpPr/>
            <p:nvPr/>
          </p:nvSpPr>
          <p:spPr>
            <a:xfrm>
              <a:off x="8201199" y="4119591"/>
              <a:ext cx="663360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CB7AD0-381A-68C7-EA2D-15CF2353BA8C}"/>
              </a:ext>
            </a:extLst>
          </p:cNvPr>
          <p:cNvSpPr txBox="1"/>
          <p:nvPr/>
        </p:nvSpPr>
        <p:spPr>
          <a:xfrm>
            <a:off x="2567958" y="4310302"/>
            <a:ext cx="3506698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Limited Access to Basic Goods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Exacerbation of Poverty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C9E45-D711-8C7E-5C54-9FEBF1A05ABD}"/>
              </a:ext>
            </a:extLst>
          </p:cNvPr>
          <p:cNvSpPr txBox="1"/>
          <p:nvPr/>
        </p:nvSpPr>
        <p:spPr>
          <a:xfrm>
            <a:off x="1246094" y="1646248"/>
            <a:ext cx="6974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Impact of Inflation</a:t>
            </a:r>
            <a:endParaRPr lang="en-US" sz="3200" dirty="0">
              <a:solidFill>
                <a:schemeClr val="tx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5128E-2811-E095-5F71-39BA5A15027F}"/>
              </a:ext>
            </a:extLst>
          </p:cNvPr>
          <p:cNvSpPr txBox="1"/>
          <p:nvPr/>
        </p:nvSpPr>
        <p:spPr>
          <a:xfrm>
            <a:off x="775946" y="48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  <a:ea typeface="Calibri"/>
                <a:cs typeface="Calibri"/>
              </a:rPr>
              <a:t>Results &amp;</a:t>
            </a:r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  <a:ea typeface="Calibri"/>
                <a:cs typeface="Calibri"/>
              </a:rPr>
              <a:t> Analysis </a:t>
            </a:r>
            <a:endParaRPr lang="en-US" sz="2400" dirty="0"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B4698-10C2-81E3-F6CB-96D895AC730D}"/>
              </a:ext>
            </a:extLst>
          </p:cNvPr>
          <p:cNvSpPr txBox="1"/>
          <p:nvPr/>
        </p:nvSpPr>
        <p:spPr>
          <a:xfrm>
            <a:off x="2569573" y="3122053"/>
            <a:ext cx="3069228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Agriculture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Low-income Households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E81B73-5A56-F097-84B9-E2051E5B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86166"/>
            <a:ext cx="5136776" cy="58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F66BC6-3BE0-68C0-1266-FBE77E320C6F}"/>
              </a:ext>
            </a:extLst>
          </p:cNvPr>
          <p:cNvSpPr txBox="1"/>
          <p:nvPr/>
        </p:nvSpPr>
        <p:spPr>
          <a:xfrm>
            <a:off x="6380993" y="2275877"/>
            <a:ext cx="5540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Strategies for Mitigation</a:t>
            </a:r>
            <a:endParaRPr lang="en-US" sz="3200" dirty="0">
              <a:solidFill>
                <a:schemeClr val="tx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19CDF-5959-B139-2F7B-A2F2E8220014}"/>
              </a:ext>
            </a:extLst>
          </p:cNvPr>
          <p:cNvSpPr txBox="1"/>
          <p:nvPr/>
        </p:nvSpPr>
        <p:spPr>
          <a:xfrm>
            <a:off x="8422522" y="327390"/>
            <a:ext cx="3254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2" charset="0"/>
                <a:ea typeface="Calibri"/>
                <a:cs typeface="Calibri"/>
              </a:rPr>
              <a:t>Results &amp;</a:t>
            </a:r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  <a:ea typeface="Calibri"/>
                <a:cs typeface="Calibri"/>
              </a:rPr>
              <a:t> Analysis </a:t>
            </a:r>
            <a:endParaRPr lang="en-US" sz="2400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AEDDD-9B17-5888-850E-A31CC1EC121B}"/>
              </a:ext>
            </a:extLst>
          </p:cNvPr>
          <p:cNvSpPr txBox="1"/>
          <p:nvPr/>
        </p:nvSpPr>
        <p:spPr>
          <a:xfrm>
            <a:off x="6758314" y="3047505"/>
            <a:ext cx="3867014" cy="189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Enhance Monetary Policies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Stabilize Exchange Rates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Boost Agricultural Productivity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Pursue Structural Reform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A7F"/>
              </a:buClr>
              <a:buSzPts val="12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CA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B51CDD-1A64-8AAA-904F-523A41B3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9" y="273423"/>
            <a:ext cx="5795681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35;p145">
            <a:extLst>
              <a:ext uri="{FF2B5EF4-FFF2-40B4-BE49-F238E27FC236}">
                <a16:creationId xmlns:a16="http://schemas.microsoft.com/office/drawing/2014/main" id="{AAD02FC3-0FD3-DC57-71BF-B27CCCC44C24}"/>
              </a:ext>
            </a:extLst>
          </p:cNvPr>
          <p:cNvSpPr txBox="1">
            <a:spLocks/>
          </p:cNvSpPr>
          <p:nvPr/>
        </p:nvSpPr>
        <p:spPr>
          <a:xfrm>
            <a:off x="393193" y="458073"/>
            <a:ext cx="9793224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en-US" sz="3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" name="Google Shape;5655;p145">
            <a:extLst>
              <a:ext uri="{FF2B5EF4-FFF2-40B4-BE49-F238E27FC236}">
                <a16:creationId xmlns:a16="http://schemas.microsoft.com/office/drawing/2014/main" id="{B7659A52-07D9-7349-547C-CF8D7425E37B}"/>
              </a:ext>
            </a:extLst>
          </p:cNvPr>
          <p:cNvGrpSpPr/>
          <p:nvPr/>
        </p:nvGrpSpPr>
        <p:grpSpPr>
          <a:xfrm>
            <a:off x="5577840" y="2205684"/>
            <a:ext cx="5964936" cy="3522537"/>
            <a:chOff x="535006" y="2325303"/>
            <a:chExt cx="5791828" cy="3522537"/>
          </a:xfrm>
        </p:grpSpPr>
        <p:grpSp>
          <p:nvGrpSpPr>
            <p:cNvPr id="9" name="Google Shape;5656;p145">
              <a:extLst>
                <a:ext uri="{FF2B5EF4-FFF2-40B4-BE49-F238E27FC236}">
                  <a16:creationId xmlns:a16="http://schemas.microsoft.com/office/drawing/2014/main" id="{521CCF43-D142-60E0-66C0-24490899310D}"/>
                </a:ext>
              </a:extLst>
            </p:cNvPr>
            <p:cNvGrpSpPr/>
            <p:nvPr/>
          </p:nvGrpSpPr>
          <p:grpSpPr>
            <a:xfrm>
              <a:off x="1207543" y="2325303"/>
              <a:ext cx="5119291" cy="3522537"/>
              <a:chOff x="6293223" y="2375736"/>
              <a:chExt cx="5119291" cy="3522537"/>
            </a:xfrm>
          </p:grpSpPr>
          <p:cxnSp>
            <p:nvCxnSpPr>
              <p:cNvPr id="20" name="Google Shape;5657;p145">
                <a:extLst>
                  <a:ext uri="{FF2B5EF4-FFF2-40B4-BE49-F238E27FC236}">
                    <a16:creationId xmlns:a16="http://schemas.microsoft.com/office/drawing/2014/main" id="{7DD2574C-1E69-8BA1-2847-136AD2FF7A33}"/>
                  </a:ext>
                </a:extLst>
              </p:cNvPr>
              <p:cNvCxnSpPr/>
              <p:nvPr/>
            </p:nvCxnSpPr>
            <p:spPr>
              <a:xfrm>
                <a:off x="6293223" y="2433109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1" name="Google Shape;5658;p145">
                <a:extLst>
                  <a:ext uri="{FF2B5EF4-FFF2-40B4-BE49-F238E27FC236}">
                    <a16:creationId xmlns:a16="http://schemas.microsoft.com/office/drawing/2014/main" id="{9426AC82-A0B4-0316-BBFB-51D50F1598FB}"/>
                  </a:ext>
                </a:extLst>
              </p:cNvPr>
              <p:cNvGrpSpPr/>
              <p:nvPr/>
            </p:nvGrpSpPr>
            <p:grpSpPr>
              <a:xfrm>
                <a:off x="6417015" y="2375736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56" name="Google Shape;5659;p145">
                  <a:extLst>
                    <a:ext uri="{FF2B5EF4-FFF2-40B4-BE49-F238E27FC236}">
                      <a16:creationId xmlns:a16="http://schemas.microsoft.com/office/drawing/2014/main" id="{7D2A4EC6-51A4-262A-79ED-7D9957817903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Inflation continues to threaten economic stability and poverty reduction.</a:t>
                  </a:r>
                </a:p>
              </p:txBody>
            </p:sp>
            <p:sp>
              <p:nvSpPr>
                <p:cNvPr id="557" name="Google Shape;5660;p145">
                  <a:extLst>
                    <a:ext uri="{FF2B5EF4-FFF2-40B4-BE49-F238E27FC236}">
                      <a16:creationId xmlns:a16="http://schemas.microsoft.com/office/drawing/2014/main" id="{9D5A3333-11B7-5B50-186C-D1BF9EF6464D}"/>
                    </a:ext>
                  </a:extLst>
                </p:cNvPr>
                <p:cNvSpPr txBox="1"/>
                <p:nvPr/>
              </p:nvSpPr>
              <p:spPr>
                <a:xfrm>
                  <a:off x="6526370" y="2650753"/>
                  <a:ext cx="2331749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Economic Threat</a:t>
                  </a:r>
                </a:p>
              </p:txBody>
            </p:sp>
          </p:grpSp>
          <p:grpSp>
            <p:nvGrpSpPr>
              <p:cNvPr id="26" name="Google Shape;5661;p145">
                <a:extLst>
                  <a:ext uri="{FF2B5EF4-FFF2-40B4-BE49-F238E27FC236}">
                    <a16:creationId xmlns:a16="http://schemas.microsoft.com/office/drawing/2014/main" id="{5D664591-3466-CC36-959F-10B176CE19FC}"/>
                  </a:ext>
                </a:extLst>
              </p:cNvPr>
              <p:cNvGrpSpPr/>
              <p:nvPr/>
            </p:nvGrpSpPr>
            <p:grpSpPr>
              <a:xfrm>
                <a:off x="6425227" y="3232287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54" name="Google Shape;5662;p145">
                  <a:extLst>
                    <a:ext uri="{FF2B5EF4-FFF2-40B4-BE49-F238E27FC236}">
                      <a16:creationId xmlns:a16="http://schemas.microsoft.com/office/drawing/2014/main" id="{8D5B7E67-FD46-D85A-CAF2-B92D3AFB2D75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Excessive money supply, global commodity prices, and government spending are major inflation drivers.</a:t>
                  </a:r>
                </a:p>
              </p:txBody>
            </p:sp>
            <p:sp>
              <p:nvSpPr>
                <p:cNvPr id="555" name="Google Shape;5663;p145">
                  <a:extLst>
                    <a:ext uri="{FF2B5EF4-FFF2-40B4-BE49-F238E27FC236}">
                      <a16:creationId xmlns:a16="http://schemas.microsoft.com/office/drawing/2014/main" id="{82C929E7-F5FB-65C6-31D9-00B666EDFDED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1536418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Key Findings</a:t>
                  </a:r>
                </a:p>
              </p:txBody>
            </p:sp>
          </p:grpSp>
          <p:grpSp>
            <p:nvGrpSpPr>
              <p:cNvPr id="30" name="Google Shape;5664;p145">
                <a:extLst>
                  <a:ext uri="{FF2B5EF4-FFF2-40B4-BE49-F238E27FC236}">
                    <a16:creationId xmlns:a16="http://schemas.microsoft.com/office/drawing/2014/main" id="{C19560A0-CCE6-1B49-1095-298E859A2F5F}"/>
                  </a:ext>
                </a:extLst>
              </p:cNvPr>
              <p:cNvGrpSpPr/>
              <p:nvPr/>
            </p:nvGrpSpPr>
            <p:grpSpPr>
              <a:xfrm>
                <a:off x="6433439" y="4165284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52" name="Google Shape;5665;p145">
                  <a:extLst>
                    <a:ext uri="{FF2B5EF4-FFF2-40B4-BE49-F238E27FC236}">
                      <a16:creationId xmlns:a16="http://schemas.microsoft.com/office/drawing/2014/main" id="{DD8874B3-8240-E09D-8BFD-444CC3127A8B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Need for immediate policy action to stabilize prices and protect vulnerable populations.</a:t>
                  </a:r>
                </a:p>
              </p:txBody>
            </p:sp>
            <p:sp>
              <p:nvSpPr>
                <p:cNvPr id="553" name="Google Shape;5666;p145">
                  <a:extLst>
                    <a:ext uri="{FF2B5EF4-FFF2-40B4-BE49-F238E27FC236}">
                      <a16:creationId xmlns:a16="http://schemas.microsoft.com/office/drawing/2014/main" id="{7B066D81-6F02-A4AE-EB4A-277FE547BD50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2052824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Immediate Action</a:t>
                  </a:r>
                </a:p>
              </p:txBody>
            </p:sp>
          </p:grpSp>
          <p:grpSp>
            <p:nvGrpSpPr>
              <p:cNvPr id="546" name="Google Shape;5667;p145">
                <a:extLst>
                  <a:ext uri="{FF2B5EF4-FFF2-40B4-BE49-F238E27FC236}">
                    <a16:creationId xmlns:a16="http://schemas.microsoft.com/office/drawing/2014/main" id="{707F5378-E2F6-C7B6-A473-3A6F64E44F9A}"/>
                  </a:ext>
                </a:extLst>
              </p:cNvPr>
              <p:cNvGrpSpPr/>
              <p:nvPr/>
            </p:nvGrpSpPr>
            <p:grpSpPr>
              <a:xfrm>
                <a:off x="6417014" y="5175629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50" name="Google Shape;5668;p145">
                  <a:extLst>
                    <a:ext uri="{FF2B5EF4-FFF2-40B4-BE49-F238E27FC236}">
                      <a16:creationId xmlns:a16="http://schemas.microsoft.com/office/drawing/2014/main" id="{32E22B31-5DE9-1CDB-D294-06BC4DA0C462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Collaboration between policymakers, economists, and international bodies to implement long-term solutions.</a:t>
                  </a:r>
                </a:p>
              </p:txBody>
            </p:sp>
            <p:sp>
              <p:nvSpPr>
                <p:cNvPr id="551" name="Google Shape;5669;p145">
                  <a:extLst>
                    <a:ext uri="{FF2B5EF4-FFF2-40B4-BE49-F238E27FC236}">
                      <a16:creationId xmlns:a16="http://schemas.microsoft.com/office/drawing/2014/main" id="{8A0D1539-3651-0260-AF63-90B9B9B35F5E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3041506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Call for Collaboration</a:t>
                  </a:r>
                </a:p>
              </p:txBody>
            </p:sp>
          </p:grpSp>
          <p:cxnSp>
            <p:nvCxnSpPr>
              <p:cNvPr id="547" name="Google Shape;5670;p145">
                <a:extLst>
                  <a:ext uri="{FF2B5EF4-FFF2-40B4-BE49-F238E27FC236}">
                    <a16:creationId xmlns:a16="http://schemas.microsoft.com/office/drawing/2014/main" id="{85583499-B0E7-B651-E060-F9669E1C781A}"/>
                  </a:ext>
                </a:extLst>
              </p:cNvPr>
              <p:cNvCxnSpPr/>
              <p:nvPr/>
            </p:nvCxnSpPr>
            <p:spPr>
              <a:xfrm>
                <a:off x="6293223" y="3292422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8" name="Google Shape;5671;p145">
                <a:extLst>
                  <a:ext uri="{FF2B5EF4-FFF2-40B4-BE49-F238E27FC236}">
                    <a16:creationId xmlns:a16="http://schemas.microsoft.com/office/drawing/2014/main" id="{60C51CEA-0250-5CD2-C157-61AEFC179394}"/>
                  </a:ext>
                </a:extLst>
              </p:cNvPr>
              <p:cNvCxnSpPr/>
              <p:nvPr/>
            </p:nvCxnSpPr>
            <p:spPr>
              <a:xfrm>
                <a:off x="6293223" y="5200420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9" name="Google Shape;5672;p145">
                <a:extLst>
                  <a:ext uri="{FF2B5EF4-FFF2-40B4-BE49-F238E27FC236}">
                    <a16:creationId xmlns:a16="http://schemas.microsoft.com/office/drawing/2014/main" id="{2E67BBFA-79A8-2ECD-1011-0AAC3D0E9D98}"/>
                  </a:ext>
                </a:extLst>
              </p:cNvPr>
              <p:cNvCxnSpPr/>
              <p:nvPr/>
            </p:nvCxnSpPr>
            <p:spPr>
              <a:xfrm>
                <a:off x="6293223" y="4216633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3" name="Google Shape;5673;p145">
              <a:extLst>
                <a:ext uri="{FF2B5EF4-FFF2-40B4-BE49-F238E27FC236}">
                  <a16:creationId xmlns:a16="http://schemas.microsoft.com/office/drawing/2014/main" id="{6BFF4915-A1E3-3BFC-6CE8-66249C6C0F5B}"/>
                </a:ext>
              </a:extLst>
            </p:cNvPr>
            <p:cNvSpPr txBox="1"/>
            <p:nvPr/>
          </p:nvSpPr>
          <p:spPr>
            <a:xfrm>
              <a:off x="535006" y="2415485"/>
              <a:ext cx="5405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01</a:t>
              </a:r>
              <a:endParaRPr sz="2400" b="1" dirty="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" name="Google Shape;5674;p145">
              <a:extLst>
                <a:ext uri="{FF2B5EF4-FFF2-40B4-BE49-F238E27FC236}">
                  <a16:creationId xmlns:a16="http://schemas.microsoft.com/office/drawing/2014/main" id="{8F56B971-2CBB-B950-4BE7-8C35F05B2B8B}"/>
                </a:ext>
              </a:extLst>
            </p:cNvPr>
            <p:cNvSpPr txBox="1"/>
            <p:nvPr/>
          </p:nvSpPr>
          <p:spPr>
            <a:xfrm>
              <a:off x="538335" y="3280106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02</a:t>
              </a:r>
              <a:endParaRPr sz="2400" b="1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7" name="Google Shape;5675;p145">
              <a:extLst>
                <a:ext uri="{FF2B5EF4-FFF2-40B4-BE49-F238E27FC236}">
                  <a16:creationId xmlns:a16="http://schemas.microsoft.com/office/drawing/2014/main" id="{2D8D6C20-EBFC-0303-3AEB-E85D65DF20C1}"/>
                </a:ext>
              </a:extLst>
            </p:cNvPr>
            <p:cNvSpPr txBox="1"/>
            <p:nvPr/>
          </p:nvSpPr>
          <p:spPr>
            <a:xfrm>
              <a:off x="543838" y="4225791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03</a:t>
              </a:r>
              <a:endParaRPr sz="2400" b="1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" name="Google Shape;5676;p145">
              <a:extLst>
                <a:ext uri="{FF2B5EF4-FFF2-40B4-BE49-F238E27FC236}">
                  <a16:creationId xmlns:a16="http://schemas.microsoft.com/office/drawing/2014/main" id="{E7068BE1-E0F3-E3E4-83E0-9F59491EF45B}"/>
                </a:ext>
              </a:extLst>
            </p:cNvPr>
            <p:cNvSpPr txBox="1"/>
            <p:nvPr/>
          </p:nvSpPr>
          <p:spPr>
            <a:xfrm>
              <a:off x="543182" y="5153151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04</a:t>
              </a:r>
              <a:endParaRPr sz="2400" b="1" dirty="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558" name="Picture 2" descr="16,253,740 en la categoría «Conclusión» de fotos e imágenes de stock libres  de regalías | Shutterstock">
            <a:extLst>
              <a:ext uri="{FF2B5EF4-FFF2-40B4-BE49-F238E27FC236}">
                <a16:creationId xmlns:a16="http://schemas.microsoft.com/office/drawing/2014/main" id="{0C7311BA-F1A2-AF18-27DB-78885D2B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" y="2432643"/>
            <a:ext cx="4362443" cy="308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62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35;p145">
            <a:extLst>
              <a:ext uri="{FF2B5EF4-FFF2-40B4-BE49-F238E27FC236}">
                <a16:creationId xmlns:a16="http://schemas.microsoft.com/office/drawing/2014/main" id="{CF123811-72CE-0C9E-675D-A8F4958D8F40}"/>
              </a:ext>
            </a:extLst>
          </p:cNvPr>
          <p:cNvSpPr txBox="1">
            <a:spLocks/>
          </p:cNvSpPr>
          <p:nvPr/>
        </p:nvSpPr>
        <p:spPr>
          <a:xfrm>
            <a:off x="470455" y="458073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en-US" sz="32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lang="en-US" sz="3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5636;p145">
            <a:extLst>
              <a:ext uri="{FF2B5EF4-FFF2-40B4-BE49-F238E27FC236}">
                <a16:creationId xmlns:a16="http://schemas.microsoft.com/office/drawing/2014/main" id="{C2425919-AB75-64FB-E279-E53B43086CB2}"/>
              </a:ext>
            </a:extLst>
          </p:cNvPr>
          <p:cNvSpPr txBox="1">
            <a:spLocks/>
          </p:cNvSpPr>
          <p:nvPr/>
        </p:nvSpPr>
        <p:spPr>
          <a:xfrm>
            <a:off x="470455" y="928942"/>
            <a:ext cx="11357112" cy="4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FFCA7F"/>
              </a:buClr>
              <a:buSzPts val="1600"/>
            </a:pPr>
            <a:r>
              <a:rPr lang="en-GB" sz="1600">
                <a:solidFill>
                  <a:srgbClr val="FFCA7F"/>
                </a:solidFill>
                <a:latin typeface="Open Sans"/>
                <a:ea typeface="Open Sans"/>
                <a:cs typeface="Open Sans"/>
                <a:sym typeface="Open Sans"/>
              </a:rPr>
              <a:t>Future Scope of Research on Inflation in Bangladesh</a:t>
            </a:r>
            <a:endParaRPr lang="en-GB" sz="1600" dirty="0">
              <a:solidFill>
                <a:srgbClr val="FFCA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5655;p145">
            <a:extLst>
              <a:ext uri="{FF2B5EF4-FFF2-40B4-BE49-F238E27FC236}">
                <a16:creationId xmlns:a16="http://schemas.microsoft.com/office/drawing/2014/main" id="{35AE855E-A084-1B92-F79D-E90F1F3F16D5}"/>
              </a:ext>
            </a:extLst>
          </p:cNvPr>
          <p:cNvGrpSpPr/>
          <p:nvPr/>
        </p:nvGrpSpPr>
        <p:grpSpPr>
          <a:xfrm>
            <a:off x="5389394" y="2223972"/>
            <a:ext cx="5791828" cy="3522537"/>
            <a:chOff x="535006" y="2325303"/>
            <a:chExt cx="5791828" cy="3522537"/>
          </a:xfrm>
        </p:grpSpPr>
        <p:grpSp>
          <p:nvGrpSpPr>
            <p:cNvPr id="5" name="Google Shape;5656;p145">
              <a:extLst>
                <a:ext uri="{FF2B5EF4-FFF2-40B4-BE49-F238E27FC236}">
                  <a16:creationId xmlns:a16="http://schemas.microsoft.com/office/drawing/2014/main" id="{61EF6587-B1F8-0CE5-30DF-AB923D3DB0DA}"/>
                </a:ext>
              </a:extLst>
            </p:cNvPr>
            <p:cNvGrpSpPr/>
            <p:nvPr/>
          </p:nvGrpSpPr>
          <p:grpSpPr>
            <a:xfrm>
              <a:off x="1207543" y="2325303"/>
              <a:ext cx="5119291" cy="3522537"/>
              <a:chOff x="6293223" y="2375736"/>
              <a:chExt cx="5119291" cy="3522537"/>
            </a:xfrm>
          </p:grpSpPr>
          <p:cxnSp>
            <p:nvCxnSpPr>
              <p:cNvPr id="14" name="Google Shape;5657;p145">
                <a:extLst>
                  <a:ext uri="{FF2B5EF4-FFF2-40B4-BE49-F238E27FC236}">
                    <a16:creationId xmlns:a16="http://schemas.microsoft.com/office/drawing/2014/main" id="{EA9AC872-F8FD-C694-3422-421A352AFA2E}"/>
                  </a:ext>
                </a:extLst>
              </p:cNvPr>
              <p:cNvCxnSpPr/>
              <p:nvPr/>
            </p:nvCxnSpPr>
            <p:spPr>
              <a:xfrm>
                <a:off x="6293223" y="2433109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6" name="Google Shape;5658;p145">
                <a:extLst>
                  <a:ext uri="{FF2B5EF4-FFF2-40B4-BE49-F238E27FC236}">
                    <a16:creationId xmlns:a16="http://schemas.microsoft.com/office/drawing/2014/main" id="{10123CF3-4EA1-410C-568C-FCDCF48C3A7D}"/>
                  </a:ext>
                </a:extLst>
              </p:cNvPr>
              <p:cNvGrpSpPr/>
              <p:nvPr/>
            </p:nvGrpSpPr>
            <p:grpSpPr>
              <a:xfrm>
                <a:off x="6417015" y="2375736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60" name="Google Shape;5659;p145">
                  <a:extLst>
                    <a:ext uri="{FF2B5EF4-FFF2-40B4-BE49-F238E27FC236}">
                      <a16:creationId xmlns:a16="http://schemas.microsoft.com/office/drawing/2014/main" id="{22CEEA5C-8720-62D1-8E3F-79352C251D53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Explore inflation’s long-term effects on sectors like agriculture, informal labour, and SMEs.</a:t>
                  </a:r>
                </a:p>
              </p:txBody>
            </p:sp>
            <p:sp>
              <p:nvSpPr>
                <p:cNvPr id="561" name="Google Shape;5660;p145">
                  <a:extLst>
                    <a:ext uri="{FF2B5EF4-FFF2-40B4-BE49-F238E27FC236}">
                      <a16:creationId xmlns:a16="http://schemas.microsoft.com/office/drawing/2014/main" id="{81424615-A37C-4054-E6E7-E809DEDD4EF7}"/>
                    </a:ext>
                  </a:extLst>
                </p:cNvPr>
                <p:cNvSpPr txBox="1"/>
                <p:nvPr/>
              </p:nvSpPr>
              <p:spPr>
                <a:xfrm>
                  <a:off x="6526370" y="2650753"/>
                  <a:ext cx="2331749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Sector-Specific Impacts</a:t>
                  </a:r>
                </a:p>
              </p:txBody>
            </p:sp>
          </p:grpSp>
          <p:grpSp>
            <p:nvGrpSpPr>
              <p:cNvPr id="18" name="Google Shape;5661;p145">
                <a:extLst>
                  <a:ext uri="{FF2B5EF4-FFF2-40B4-BE49-F238E27FC236}">
                    <a16:creationId xmlns:a16="http://schemas.microsoft.com/office/drawing/2014/main" id="{8B596490-B499-7CF4-DA6C-9CA16B6AF0D7}"/>
                  </a:ext>
                </a:extLst>
              </p:cNvPr>
              <p:cNvGrpSpPr/>
              <p:nvPr/>
            </p:nvGrpSpPr>
            <p:grpSpPr>
              <a:xfrm>
                <a:off x="6425227" y="3232287"/>
                <a:ext cx="4979075" cy="722644"/>
                <a:chOff x="6518159" y="2650753"/>
                <a:chExt cx="4979075" cy="722644"/>
              </a:xfrm>
            </p:grpSpPr>
            <p:sp>
              <p:nvSpPr>
                <p:cNvPr id="545" name="Google Shape;5662;p145">
                  <a:extLst>
                    <a:ext uri="{FF2B5EF4-FFF2-40B4-BE49-F238E27FC236}">
                      <a16:creationId xmlns:a16="http://schemas.microsoft.com/office/drawing/2014/main" id="{CA94DB53-96A4-039C-2A82-FDCDB41B75C3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Study innovative fiscal and monetary policies that can stabilize inflation.</a:t>
                  </a:r>
                </a:p>
              </p:txBody>
            </p:sp>
            <p:sp>
              <p:nvSpPr>
                <p:cNvPr id="559" name="Google Shape;5663;p145">
                  <a:extLst>
                    <a:ext uri="{FF2B5EF4-FFF2-40B4-BE49-F238E27FC236}">
                      <a16:creationId xmlns:a16="http://schemas.microsoft.com/office/drawing/2014/main" id="{011DBD9A-30B3-63C1-A00C-DEC6481FFFCF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1536418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Policy Innovation</a:t>
                  </a:r>
                </a:p>
              </p:txBody>
            </p:sp>
          </p:grpSp>
          <p:grpSp>
            <p:nvGrpSpPr>
              <p:cNvPr id="22" name="Google Shape;5664;p145">
                <a:extLst>
                  <a:ext uri="{FF2B5EF4-FFF2-40B4-BE49-F238E27FC236}">
                    <a16:creationId xmlns:a16="http://schemas.microsoft.com/office/drawing/2014/main" id="{B599AE14-8848-FE30-295A-30093F25F529}"/>
                  </a:ext>
                </a:extLst>
              </p:cNvPr>
              <p:cNvGrpSpPr/>
              <p:nvPr/>
            </p:nvGrpSpPr>
            <p:grpSpPr>
              <a:xfrm>
                <a:off x="6433439" y="4165284"/>
                <a:ext cx="4979075" cy="722644"/>
                <a:chOff x="6518159" y="2650753"/>
                <a:chExt cx="4979075" cy="722644"/>
              </a:xfrm>
            </p:grpSpPr>
            <p:sp>
              <p:nvSpPr>
                <p:cNvPr id="31" name="Google Shape;5665;p145">
                  <a:extLst>
                    <a:ext uri="{FF2B5EF4-FFF2-40B4-BE49-F238E27FC236}">
                      <a16:creationId xmlns:a16="http://schemas.microsoft.com/office/drawing/2014/main" id="{7D797626-87FE-C916-B9D9-121BABA21FA0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Analyse inflation control strategies from other developing economies.</a:t>
                  </a:r>
                  <a:endParaRPr sz="1400" dirty="0">
                    <a:solidFill>
                      <a:srgbClr val="FEFEFE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544" name="Google Shape;5666;p145">
                  <a:extLst>
                    <a:ext uri="{FF2B5EF4-FFF2-40B4-BE49-F238E27FC236}">
                      <a16:creationId xmlns:a16="http://schemas.microsoft.com/office/drawing/2014/main" id="{BCD65466-A355-96D4-F79F-AF7B16EA5006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2052824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Comparative Analysis</a:t>
                  </a:r>
                  <a:endParaRPr sz="1400" b="1" dirty="0">
                    <a:solidFill>
                      <a:srgbClr val="FEFEFE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3" name="Google Shape;5667;p145">
                <a:extLst>
                  <a:ext uri="{FF2B5EF4-FFF2-40B4-BE49-F238E27FC236}">
                    <a16:creationId xmlns:a16="http://schemas.microsoft.com/office/drawing/2014/main" id="{CB0E103F-793C-7A92-E72E-F352D396B55A}"/>
                  </a:ext>
                </a:extLst>
              </p:cNvPr>
              <p:cNvGrpSpPr/>
              <p:nvPr/>
            </p:nvGrpSpPr>
            <p:grpSpPr>
              <a:xfrm>
                <a:off x="6417014" y="5175629"/>
                <a:ext cx="4979075" cy="722644"/>
                <a:chOff x="6518159" y="2650753"/>
                <a:chExt cx="4979075" cy="722644"/>
              </a:xfrm>
            </p:grpSpPr>
            <p:sp>
              <p:nvSpPr>
                <p:cNvPr id="28" name="Google Shape;5668;p145">
                  <a:extLst>
                    <a:ext uri="{FF2B5EF4-FFF2-40B4-BE49-F238E27FC236}">
                      <a16:creationId xmlns:a16="http://schemas.microsoft.com/office/drawing/2014/main" id="{D250BF31-73BD-BFDD-7E04-5216D6F4AF9E}"/>
                    </a:ext>
                  </a:extLst>
                </p:cNvPr>
                <p:cNvSpPr txBox="1"/>
                <p:nvPr/>
              </p:nvSpPr>
              <p:spPr>
                <a:xfrm>
                  <a:off x="6518159" y="2859424"/>
                  <a:ext cx="4979075" cy="5139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2275" tIns="41125" rIns="82275" bIns="4112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400" dirty="0">
                      <a:solidFill>
                        <a:srgbClr val="FEFEFE"/>
                      </a:solidFill>
                      <a:latin typeface="Open Sans Light"/>
                      <a:ea typeface="Open Sans Light"/>
                      <a:cs typeface="Open Sans Light"/>
                      <a:sym typeface="Open Sans Light"/>
                    </a:rPr>
                    <a:t>Investigate the impact of digitization and AI on inflation tracking and economic forecasting.</a:t>
                  </a:r>
                  <a:endParaRPr sz="1400" dirty="0">
                    <a:solidFill>
                      <a:srgbClr val="FEFEFE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endParaRPr>
                </a:p>
              </p:txBody>
            </p:sp>
            <p:sp>
              <p:nvSpPr>
                <p:cNvPr id="29" name="Google Shape;5669;p145">
                  <a:extLst>
                    <a:ext uri="{FF2B5EF4-FFF2-40B4-BE49-F238E27FC236}">
                      <a16:creationId xmlns:a16="http://schemas.microsoft.com/office/drawing/2014/main" id="{B0CE4D0D-14A4-09FE-9FA5-7EB801A5DC25}"/>
                    </a:ext>
                  </a:extLst>
                </p:cNvPr>
                <p:cNvSpPr txBox="1"/>
                <p:nvPr/>
              </p:nvSpPr>
              <p:spPr>
                <a:xfrm>
                  <a:off x="6526371" y="2650753"/>
                  <a:ext cx="3041506" cy="2846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dirty="0">
                      <a:solidFill>
                        <a:srgbClr val="FEFEFE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Technology’s Role</a:t>
                  </a:r>
                  <a:endParaRPr sz="1400" b="1" dirty="0">
                    <a:solidFill>
                      <a:srgbClr val="FEFEFE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4" name="Google Shape;5670;p145">
                <a:extLst>
                  <a:ext uri="{FF2B5EF4-FFF2-40B4-BE49-F238E27FC236}">
                    <a16:creationId xmlns:a16="http://schemas.microsoft.com/office/drawing/2014/main" id="{C902F123-B290-23E0-AA85-226B07C8919A}"/>
                  </a:ext>
                </a:extLst>
              </p:cNvPr>
              <p:cNvCxnSpPr/>
              <p:nvPr/>
            </p:nvCxnSpPr>
            <p:spPr>
              <a:xfrm>
                <a:off x="6293223" y="3292422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5671;p145">
                <a:extLst>
                  <a:ext uri="{FF2B5EF4-FFF2-40B4-BE49-F238E27FC236}">
                    <a16:creationId xmlns:a16="http://schemas.microsoft.com/office/drawing/2014/main" id="{02DABC12-F06D-6DF1-82BD-A7F262A7BAF1}"/>
                  </a:ext>
                </a:extLst>
              </p:cNvPr>
              <p:cNvCxnSpPr/>
              <p:nvPr/>
            </p:nvCxnSpPr>
            <p:spPr>
              <a:xfrm>
                <a:off x="6293223" y="5200420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5672;p145">
                <a:extLst>
                  <a:ext uri="{FF2B5EF4-FFF2-40B4-BE49-F238E27FC236}">
                    <a16:creationId xmlns:a16="http://schemas.microsoft.com/office/drawing/2014/main" id="{DC709613-AE9D-E4D5-FCF6-2365FAE01F82}"/>
                  </a:ext>
                </a:extLst>
              </p:cNvPr>
              <p:cNvCxnSpPr/>
              <p:nvPr/>
            </p:nvCxnSpPr>
            <p:spPr>
              <a:xfrm>
                <a:off x="6293223" y="4216633"/>
                <a:ext cx="0" cy="580849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6" name="Google Shape;5673;p145">
              <a:extLst>
                <a:ext uri="{FF2B5EF4-FFF2-40B4-BE49-F238E27FC236}">
                  <a16:creationId xmlns:a16="http://schemas.microsoft.com/office/drawing/2014/main" id="{D6E9E5E0-ACD5-DBAA-7C55-1DABE593F559}"/>
                </a:ext>
              </a:extLst>
            </p:cNvPr>
            <p:cNvSpPr txBox="1"/>
            <p:nvPr/>
          </p:nvSpPr>
          <p:spPr>
            <a:xfrm>
              <a:off x="535006" y="2415485"/>
              <a:ext cx="5405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01</a:t>
              </a:r>
              <a:endParaRPr sz="2400" b="1" dirty="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" name="Google Shape;5674;p145">
              <a:extLst>
                <a:ext uri="{FF2B5EF4-FFF2-40B4-BE49-F238E27FC236}">
                  <a16:creationId xmlns:a16="http://schemas.microsoft.com/office/drawing/2014/main" id="{A3EFF36F-CF17-792B-23C1-A4FC3DF33726}"/>
                </a:ext>
              </a:extLst>
            </p:cNvPr>
            <p:cNvSpPr txBox="1"/>
            <p:nvPr/>
          </p:nvSpPr>
          <p:spPr>
            <a:xfrm>
              <a:off x="538335" y="3280106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02</a:t>
              </a:r>
              <a:endParaRPr sz="2400" b="1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1" name="Google Shape;5675;p145">
              <a:extLst>
                <a:ext uri="{FF2B5EF4-FFF2-40B4-BE49-F238E27FC236}">
                  <a16:creationId xmlns:a16="http://schemas.microsoft.com/office/drawing/2014/main" id="{737FC2E2-1B13-4B39-9B22-FD4ABBFBEB92}"/>
                </a:ext>
              </a:extLst>
            </p:cNvPr>
            <p:cNvSpPr txBox="1"/>
            <p:nvPr/>
          </p:nvSpPr>
          <p:spPr>
            <a:xfrm>
              <a:off x="543838" y="4225791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03</a:t>
              </a:r>
              <a:endParaRPr sz="2400" b="1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5676;p145">
              <a:extLst>
                <a:ext uri="{FF2B5EF4-FFF2-40B4-BE49-F238E27FC236}">
                  <a16:creationId xmlns:a16="http://schemas.microsoft.com/office/drawing/2014/main" id="{282A3D32-F0EF-2E3D-9213-B9F515781A0E}"/>
                </a:ext>
              </a:extLst>
            </p:cNvPr>
            <p:cNvSpPr txBox="1"/>
            <p:nvPr/>
          </p:nvSpPr>
          <p:spPr>
            <a:xfrm>
              <a:off x="543182" y="5153151"/>
              <a:ext cx="534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EFE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04</a:t>
              </a:r>
              <a:endParaRPr sz="2400" b="1" dirty="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562" name="Picture 2" descr="Look for a financial future or investment opportunity. Research Find  investment information.Expand the scope of investment to foreign countries.  Financial predictions. 11230141 Vector Art at Vecteezy">
            <a:extLst>
              <a:ext uri="{FF2B5EF4-FFF2-40B4-BE49-F238E27FC236}">
                <a16:creationId xmlns:a16="http://schemas.microsoft.com/office/drawing/2014/main" id="{C896E441-9D38-323A-947D-CC823C63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9" y="2659840"/>
            <a:ext cx="3654715" cy="27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1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35;p145">
            <a:extLst>
              <a:ext uri="{FF2B5EF4-FFF2-40B4-BE49-F238E27FC236}">
                <a16:creationId xmlns:a16="http://schemas.microsoft.com/office/drawing/2014/main" id="{A6828E22-E5E9-CBE5-1D58-DD8A5548F810}"/>
              </a:ext>
            </a:extLst>
          </p:cNvPr>
          <p:cNvSpPr txBox="1">
            <a:spLocks/>
          </p:cNvSpPr>
          <p:nvPr/>
        </p:nvSpPr>
        <p:spPr>
          <a:xfrm>
            <a:off x="3115334" y="939352"/>
            <a:ext cx="7011892" cy="71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6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lang="en-US" sz="66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  <p:sp>
        <p:nvSpPr>
          <p:cNvPr id="8" name="Google Shape;5635;p145">
            <a:extLst>
              <a:ext uri="{FF2B5EF4-FFF2-40B4-BE49-F238E27FC236}">
                <a16:creationId xmlns:a16="http://schemas.microsoft.com/office/drawing/2014/main" id="{F8DC4690-B0AF-D48F-6F55-AAA4CBACE563}"/>
              </a:ext>
            </a:extLst>
          </p:cNvPr>
          <p:cNvSpPr txBox="1">
            <a:spLocks/>
          </p:cNvSpPr>
          <p:nvPr/>
        </p:nvSpPr>
        <p:spPr>
          <a:xfrm>
            <a:off x="3824001" y="3429000"/>
            <a:ext cx="4543997" cy="71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 </a:t>
            </a:r>
            <a:r>
              <a:rPr lang="en-US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410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C23D3-3937-71DD-5B49-A516A8F5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4" y="715878"/>
            <a:ext cx="4383319" cy="87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C293E-2538-2146-9EF3-72D14119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82" y="706070"/>
            <a:ext cx="3337840" cy="1316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F44F6-9B6C-88AD-7037-B43D6CEFC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179" y="4427601"/>
            <a:ext cx="3337842" cy="827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CECFE2-4046-950B-36B9-83DFC459C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182" y="2022962"/>
            <a:ext cx="3337840" cy="2368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95BBB0-53DF-0412-4F69-62D7C5243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179" y="5254976"/>
            <a:ext cx="3337842" cy="15735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0CB93-C034-EEA8-3268-4E599CA2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23" y="4074842"/>
            <a:ext cx="4424932" cy="9297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BD07A7-85DB-89F3-A9E2-E1A7BFB04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21" y="5004563"/>
            <a:ext cx="4424932" cy="18239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8E9F75-DFB9-AA66-53A0-4B7BBD47A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724" y="1612515"/>
            <a:ext cx="4424931" cy="2368249"/>
          </a:xfrm>
          <a:prstGeom prst="rect">
            <a:avLst/>
          </a:prstGeom>
        </p:spPr>
      </p:pic>
      <p:sp>
        <p:nvSpPr>
          <p:cNvPr id="29" name="Google Shape;430;p57">
            <a:extLst>
              <a:ext uri="{FF2B5EF4-FFF2-40B4-BE49-F238E27FC236}">
                <a16:creationId xmlns:a16="http://schemas.microsoft.com/office/drawing/2014/main" id="{C0EC3C60-E2FA-E60F-6F9A-D2BA9341F482}"/>
              </a:ext>
            </a:extLst>
          </p:cNvPr>
          <p:cNvSpPr/>
          <p:nvPr/>
        </p:nvSpPr>
        <p:spPr>
          <a:xfrm>
            <a:off x="1283110" y="0"/>
            <a:ext cx="9625779" cy="55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PROBLEM BACKGROUND AND </a:t>
            </a:r>
            <a:r>
              <a:rPr lang="en-US" sz="3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sz="32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A4744F3-9B86-893A-2CFC-E3CE5E3FC0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6549" y="1169651"/>
            <a:ext cx="3428471" cy="47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0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430;p57">
            <a:extLst>
              <a:ext uri="{FF2B5EF4-FFF2-40B4-BE49-F238E27FC236}">
                <a16:creationId xmlns:a16="http://schemas.microsoft.com/office/drawing/2014/main" id="{0F949CF9-A265-3457-79BB-08029D47DCB5}"/>
              </a:ext>
            </a:extLst>
          </p:cNvPr>
          <p:cNvSpPr/>
          <p:nvPr/>
        </p:nvSpPr>
        <p:spPr>
          <a:xfrm>
            <a:off x="2841524" y="432250"/>
            <a:ext cx="109826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Research </a:t>
            </a:r>
            <a:r>
              <a:rPr lang="en-US" sz="4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48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1809;p81">
            <a:extLst>
              <a:ext uri="{FF2B5EF4-FFF2-40B4-BE49-F238E27FC236}">
                <a16:creationId xmlns:a16="http://schemas.microsoft.com/office/drawing/2014/main" id="{119B3BF5-D032-C435-B0A1-91B881C3AAAE}"/>
              </a:ext>
            </a:extLst>
          </p:cNvPr>
          <p:cNvSpPr/>
          <p:nvPr/>
        </p:nvSpPr>
        <p:spPr>
          <a:xfrm>
            <a:off x="1618697" y="2099177"/>
            <a:ext cx="4933281" cy="760386"/>
          </a:xfrm>
          <a:prstGeom prst="rect">
            <a:avLst/>
          </a:prstGeom>
          <a:solidFill>
            <a:srgbClr val="AF00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1807;p81">
            <a:extLst>
              <a:ext uri="{FF2B5EF4-FFF2-40B4-BE49-F238E27FC236}">
                <a16:creationId xmlns:a16="http://schemas.microsoft.com/office/drawing/2014/main" id="{8358CDAB-E253-5FD2-B01E-29DA14A5742D}"/>
              </a:ext>
            </a:extLst>
          </p:cNvPr>
          <p:cNvSpPr/>
          <p:nvPr/>
        </p:nvSpPr>
        <p:spPr>
          <a:xfrm>
            <a:off x="2995213" y="3374043"/>
            <a:ext cx="4917398" cy="758993"/>
          </a:xfrm>
          <a:prstGeom prst="rect">
            <a:avLst/>
          </a:prstGeom>
          <a:solidFill>
            <a:srgbClr val="BF2D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1807;p81">
            <a:extLst>
              <a:ext uri="{FF2B5EF4-FFF2-40B4-BE49-F238E27FC236}">
                <a16:creationId xmlns:a16="http://schemas.microsoft.com/office/drawing/2014/main" id="{603729EF-C5FC-4167-0078-F8F3D22CBBEC}"/>
              </a:ext>
            </a:extLst>
          </p:cNvPr>
          <p:cNvSpPr/>
          <p:nvPr/>
        </p:nvSpPr>
        <p:spPr>
          <a:xfrm>
            <a:off x="4487158" y="4746176"/>
            <a:ext cx="4917398" cy="758993"/>
          </a:xfrm>
          <a:prstGeom prst="rect">
            <a:avLst/>
          </a:prstGeom>
          <a:solidFill>
            <a:srgbClr val="BF2D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82;p63">
            <a:extLst>
              <a:ext uri="{FF2B5EF4-FFF2-40B4-BE49-F238E27FC236}">
                <a16:creationId xmlns:a16="http://schemas.microsoft.com/office/drawing/2014/main" id="{18416975-13C0-BDBC-89B9-3D079C687B9B}"/>
              </a:ext>
            </a:extLst>
          </p:cNvPr>
          <p:cNvSpPr txBox="1"/>
          <p:nvPr/>
        </p:nvSpPr>
        <p:spPr>
          <a:xfrm>
            <a:off x="1618697" y="2143720"/>
            <a:ext cx="4043702" cy="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the factors that drives inflation in Bangladesh ?</a:t>
            </a:r>
            <a:endParaRPr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82;p63">
            <a:extLst>
              <a:ext uri="{FF2B5EF4-FFF2-40B4-BE49-F238E27FC236}">
                <a16:creationId xmlns:a16="http://schemas.microsoft.com/office/drawing/2014/main" id="{AFB6F370-F9F9-9BCC-D630-A97F62F8920B}"/>
              </a:ext>
            </a:extLst>
          </p:cNvPr>
          <p:cNvSpPr txBox="1"/>
          <p:nvPr/>
        </p:nvSpPr>
        <p:spPr>
          <a:xfrm>
            <a:off x="3068955" y="3440748"/>
            <a:ext cx="4843656" cy="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does inflation affect different sectors of the Bangladeshi economy?</a:t>
            </a:r>
          </a:p>
        </p:txBody>
      </p:sp>
      <p:sp>
        <p:nvSpPr>
          <p:cNvPr id="6" name="Google Shape;682;p63">
            <a:extLst>
              <a:ext uri="{FF2B5EF4-FFF2-40B4-BE49-F238E27FC236}">
                <a16:creationId xmlns:a16="http://schemas.microsoft.com/office/drawing/2014/main" id="{ED0854B3-B8B8-CF83-A32A-F2D0E4F3C059}"/>
              </a:ext>
            </a:extLst>
          </p:cNvPr>
          <p:cNvSpPr txBox="1"/>
          <p:nvPr/>
        </p:nvSpPr>
        <p:spPr>
          <a:xfrm>
            <a:off x="4487158" y="4814216"/>
            <a:ext cx="4843656" cy="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strategies can be implemented to mitigate inflation in Bangladesh?</a:t>
            </a:r>
          </a:p>
        </p:txBody>
      </p:sp>
    </p:spTree>
    <p:extLst>
      <p:ext uri="{BB962C8B-B14F-4D97-AF65-F5344CB8AC3E}">
        <p14:creationId xmlns:p14="http://schemas.microsoft.com/office/powerpoint/2010/main" val="39478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1">
            <a:extLst>
              <a:ext uri="{FF2B5EF4-FFF2-40B4-BE49-F238E27FC236}">
                <a16:creationId xmlns:a16="http://schemas.microsoft.com/office/drawing/2014/main" id="{19213DDA-9FA5-75FC-DBF9-1C9722670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476013"/>
              </p:ext>
            </p:extLst>
          </p:nvPr>
        </p:nvGraphicFramePr>
        <p:xfrm>
          <a:off x="668594" y="198829"/>
          <a:ext cx="10481187" cy="321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Диаграмма 1">
            <a:extLst>
              <a:ext uri="{FF2B5EF4-FFF2-40B4-BE49-F238E27FC236}">
                <a16:creationId xmlns:a16="http://schemas.microsoft.com/office/drawing/2014/main" id="{03B96F96-E62D-2D8B-71EB-5813A138B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192558"/>
              </p:ext>
            </p:extLst>
          </p:nvPr>
        </p:nvGraphicFramePr>
        <p:xfrm>
          <a:off x="496528" y="3542961"/>
          <a:ext cx="10554930" cy="302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8;p87">
            <a:extLst>
              <a:ext uri="{FF2B5EF4-FFF2-40B4-BE49-F238E27FC236}">
                <a16:creationId xmlns:a16="http://schemas.microsoft.com/office/drawing/2014/main" id="{48142C87-E6C8-BB71-BB68-724B4E48928E}"/>
              </a:ext>
            </a:extLst>
          </p:cNvPr>
          <p:cNvSpPr txBox="1">
            <a:spLocks/>
          </p:cNvSpPr>
          <p:nvPr/>
        </p:nvSpPr>
        <p:spPr>
          <a:xfrm>
            <a:off x="645685" y="578247"/>
            <a:ext cx="4211799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RELATED </a:t>
            </a:r>
            <a:r>
              <a:rPr lang="en-US" sz="3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STUDIES</a:t>
            </a:r>
          </a:p>
        </p:txBody>
      </p:sp>
      <p:grpSp>
        <p:nvGrpSpPr>
          <p:cNvPr id="22" name="Google Shape;2088;p87">
            <a:extLst>
              <a:ext uri="{FF2B5EF4-FFF2-40B4-BE49-F238E27FC236}">
                <a16:creationId xmlns:a16="http://schemas.microsoft.com/office/drawing/2014/main" id="{91A936D1-8E66-D830-5D1D-A7952388005B}"/>
              </a:ext>
            </a:extLst>
          </p:cNvPr>
          <p:cNvGrpSpPr/>
          <p:nvPr/>
        </p:nvGrpSpPr>
        <p:grpSpPr>
          <a:xfrm>
            <a:off x="583770" y="3130051"/>
            <a:ext cx="3673598" cy="2515244"/>
            <a:chOff x="8275020" y="2344331"/>
            <a:chExt cx="3673598" cy="2515244"/>
          </a:xfrm>
        </p:grpSpPr>
        <p:sp>
          <p:nvSpPr>
            <p:cNvPr id="23" name="Google Shape;2089;p87">
              <a:extLst>
                <a:ext uri="{FF2B5EF4-FFF2-40B4-BE49-F238E27FC236}">
                  <a16:creationId xmlns:a16="http://schemas.microsoft.com/office/drawing/2014/main" id="{AF153947-2561-F5AC-80C1-767D34D9DEE9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90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090;p87">
              <a:extLst>
                <a:ext uri="{FF2B5EF4-FFF2-40B4-BE49-F238E27FC236}">
                  <a16:creationId xmlns:a16="http://schemas.microsoft.com/office/drawing/2014/main" id="{82CBFC20-B0A2-C5C0-4520-AA8FA2D395EE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59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091;p87">
              <a:extLst>
                <a:ext uri="{FF2B5EF4-FFF2-40B4-BE49-F238E27FC236}">
                  <a16:creationId xmlns:a16="http://schemas.microsoft.com/office/drawing/2014/main" id="{5337721B-5A70-3AEF-98D7-ACFEDE3FFF6E}"/>
                </a:ext>
              </a:extLst>
            </p:cNvPr>
            <p:cNvSpPr/>
            <p:nvPr/>
          </p:nvSpPr>
          <p:spPr>
            <a:xfrm>
              <a:off x="8283728" y="4141544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" name="Google Shape;2093;p87">
              <a:extLst>
                <a:ext uri="{FF2B5EF4-FFF2-40B4-BE49-F238E27FC236}">
                  <a16:creationId xmlns:a16="http://schemas.microsoft.com/office/drawing/2014/main" id="{B99C1A99-ADA2-502B-CBD2-AB26DE00B786}"/>
                </a:ext>
              </a:extLst>
            </p:cNvPr>
            <p:cNvGrpSpPr/>
            <p:nvPr/>
          </p:nvGrpSpPr>
          <p:grpSpPr>
            <a:xfrm>
              <a:off x="8991772" y="2344331"/>
              <a:ext cx="2799530" cy="810398"/>
              <a:chOff x="8027893" y="2583619"/>
              <a:chExt cx="2799530" cy="810398"/>
            </a:xfrm>
          </p:grpSpPr>
          <p:sp>
            <p:nvSpPr>
              <p:cNvPr id="624" name="Google Shape;2094;p87">
                <a:extLst>
                  <a:ext uri="{FF2B5EF4-FFF2-40B4-BE49-F238E27FC236}">
                    <a16:creationId xmlns:a16="http://schemas.microsoft.com/office/drawing/2014/main" id="{802BD7B1-57D3-9836-1628-528A9DF1469A}"/>
                  </a:ext>
                </a:extLst>
              </p:cNvPr>
              <p:cNvSpPr txBox="1"/>
              <p:nvPr/>
            </p:nvSpPr>
            <p:spPr>
              <a:xfrm>
                <a:off x="8041341" y="2846037"/>
                <a:ext cx="2698095" cy="5479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A7F"/>
                  </a:buClr>
                  <a:buSzPts val="1200"/>
                  <a:buFont typeface="Arial"/>
                  <a:buNone/>
                </a:pPr>
                <a:r>
                  <a:rPr lang="en-US" sz="1200" dirty="0">
                    <a:solidFill>
                      <a:srgbClr val="FFCA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Discussed about the factors in inflation.</a:t>
                </a:r>
                <a:endParaRPr sz="1200" dirty="0">
                  <a:solidFill>
                    <a:srgbClr val="FFCA7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" name="Google Shape;2095;p87">
                <a:extLst>
                  <a:ext uri="{FF2B5EF4-FFF2-40B4-BE49-F238E27FC236}">
                    <a16:creationId xmlns:a16="http://schemas.microsoft.com/office/drawing/2014/main" id="{42A1772F-C660-59EB-FBF6-BBB45D567BE5}"/>
                  </a:ext>
                </a:extLst>
              </p:cNvPr>
              <p:cNvSpPr txBox="1"/>
              <p:nvPr/>
            </p:nvSpPr>
            <p:spPr>
              <a:xfrm>
                <a:off x="8027893" y="2583619"/>
                <a:ext cx="2799530" cy="257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Biswas, G. K</a:t>
                </a:r>
                <a:r>
                  <a:rPr lang="fr-FR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et al. (2023) </a:t>
                </a:r>
                <a:endParaRPr sz="14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" name="Google Shape;2096;p87">
              <a:extLst>
                <a:ext uri="{FF2B5EF4-FFF2-40B4-BE49-F238E27FC236}">
                  <a16:creationId xmlns:a16="http://schemas.microsoft.com/office/drawing/2014/main" id="{4075FD8B-2D10-8AD2-9216-310FB55BEF6D}"/>
                </a:ext>
              </a:extLst>
            </p:cNvPr>
            <p:cNvGrpSpPr/>
            <p:nvPr/>
          </p:nvGrpSpPr>
          <p:grpSpPr>
            <a:xfrm>
              <a:off x="8991772" y="3166394"/>
              <a:ext cx="2711543" cy="763945"/>
              <a:chOff x="8027893" y="2583619"/>
              <a:chExt cx="2711543" cy="763945"/>
            </a:xfrm>
          </p:grpSpPr>
          <p:sp>
            <p:nvSpPr>
              <p:cNvPr id="622" name="Google Shape;2097;p87">
                <a:extLst>
                  <a:ext uri="{FF2B5EF4-FFF2-40B4-BE49-F238E27FC236}">
                    <a16:creationId xmlns:a16="http://schemas.microsoft.com/office/drawing/2014/main" id="{952D77E7-6ECF-1928-A103-E92EC703BFDE}"/>
                  </a:ext>
                </a:extLst>
              </p:cNvPr>
              <p:cNvSpPr txBox="1"/>
              <p:nvPr/>
            </p:nvSpPr>
            <p:spPr>
              <a:xfrm>
                <a:off x="8041341" y="2846037"/>
                <a:ext cx="2698095" cy="501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A7F"/>
                  </a:buClr>
                  <a:buSzPts val="1200"/>
                  <a:buFont typeface="Arial"/>
                  <a:buNone/>
                </a:pPr>
                <a:r>
                  <a:rPr lang="en-US" sz="1200" dirty="0">
                    <a:solidFill>
                      <a:srgbClr val="FFCA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Discussed about the affecting sectors.</a:t>
                </a:r>
                <a:endParaRPr sz="1200" dirty="0">
                  <a:solidFill>
                    <a:srgbClr val="FFCA7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" name="Google Shape;2098;p87">
                <a:extLst>
                  <a:ext uri="{FF2B5EF4-FFF2-40B4-BE49-F238E27FC236}">
                    <a16:creationId xmlns:a16="http://schemas.microsoft.com/office/drawing/2014/main" id="{C5765A84-E778-65F2-D7D6-637B8E56B6B0}"/>
                  </a:ext>
                </a:extLst>
              </p:cNvPr>
              <p:cNvSpPr txBox="1"/>
              <p:nvPr/>
            </p:nvSpPr>
            <p:spPr>
              <a:xfrm>
                <a:off x="8027893" y="2583619"/>
                <a:ext cx="2563555" cy="287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Hossain, M et al. (2020) </a:t>
                </a:r>
                <a:endParaRPr sz="14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" name="Google Shape;2099;p87">
              <a:extLst>
                <a:ext uri="{FF2B5EF4-FFF2-40B4-BE49-F238E27FC236}">
                  <a16:creationId xmlns:a16="http://schemas.microsoft.com/office/drawing/2014/main" id="{5BCE78F1-3BF3-351E-BB76-8FCA09BF6F26}"/>
                </a:ext>
              </a:extLst>
            </p:cNvPr>
            <p:cNvGrpSpPr/>
            <p:nvPr/>
          </p:nvGrpSpPr>
          <p:grpSpPr>
            <a:xfrm>
              <a:off x="8991772" y="4063808"/>
              <a:ext cx="2956846" cy="795767"/>
              <a:chOff x="8014445" y="2674483"/>
              <a:chExt cx="2956846" cy="795767"/>
            </a:xfrm>
          </p:grpSpPr>
          <p:sp>
            <p:nvSpPr>
              <p:cNvPr id="620" name="Google Shape;2100;p87">
                <a:extLst>
                  <a:ext uri="{FF2B5EF4-FFF2-40B4-BE49-F238E27FC236}">
                    <a16:creationId xmlns:a16="http://schemas.microsoft.com/office/drawing/2014/main" id="{CA29463B-92BA-E0E3-EA8B-0CF7044DA1C0}"/>
                  </a:ext>
                </a:extLst>
              </p:cNvPr>
              <p:cNvSpPr txBox="1"/>
              <p:nvPr/>
            </p:nvSpPr>
            <p:spPr>
              <a:xfrm>
                <a:off x="8014445" y="2922270"/>
                <a:ext cx="2698095" cy="5479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A7F"/>
                  </a:buClr>
                  <a:buSzPts val="1200"/>
                  <a:buFont typeface="Arial"/>
                  <a:buNone/>
                </a:pPr>
                <a:r>
                  <a:rPr lang="en-US" sz="1200" dirty="0">
                    <a:solidFill>
                      <a:srgbClr val="FFCA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Discussed about strategies to solve the problem</a:t>
                </a:r>
                <a:endParaRPr sz="1200" dirty="0">
                  <a:solidFill>
                    <a:srgbClr val="FFCA7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" name="Google Shape;2101;p87">
                <a:extLst>
                  <a:ext uri="{FF2B5EF4-FFF2-40B4-BE49-F238E27FC236}">
                    <a16:creationId xmlns:a16="http://schemas.microsoft.com/office/drawing/2014/main" id="{BF605EF4-F788-C74A-BF6E-66A654E4E846}"/>
                  </a:ext>
                </a:extLst>
              </p:cNvPr>
              <p:cNvSpPr txBox="1"/>
              <p:nvPr/>
            </p:nvSpPr>
            <p:spPr>
              <a:xfrm>
                <a:off x="8027893" y="2674483"/>
                <a:ext cx="2943398" cy="282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Islam, M. S</a:t>
                </a:r>
                <a:r>
                  <a:rPr lang="es-ES" sz="18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et al. (2024) </a:t>
                </a:r>
                <a:endParaRPr sz="14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1" name="Google Shape;2105;p87">
              <a:extLst>
                <a:ext uri="{FF2B5EF4-FFF2-40B4-BE49-F238E27FC236}">
                  <a16:creationId xmlns:a16="http://schemas.microsoft.com/office/drawing/2014/main" id="{62877199-D6E8-B061-5A64-0856077A12B8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dirty="0"/>
            </a:p>
          </p:txBody>
        </p:sp>
        <p:sp>
          <p:nvSpPr>
            <p:cNvPr id="544" name="Google Shape;2106;p87">
              <a:extLst>
                <a:ext uri="{FF2B5EF4-FFF2-40B4-BE49-F238E27FC236}">
                  <a16:creationId xmlns:a16="http://schemas.microsoft.com/office/drawing/2014/main" id="{67D542EF-0EB4-8D01-22ED-676412E64BC8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2107;p87">
              <a:extLst>
                <a:ext uri="{FF2B5EF4-FFF2-40B4-BE49-F238E27FC236}">
                  <a16:creationId xmlns:a16="http://schemas.microsoft.com/office/drawing/2014/main" id="{82C50275-286D-C1C9-D948-CE2081057B22}"/>
                </a:ext>
              </a:extLst>
            </p:cNvPr>
            <p:cNvSpPr/>
            <p:nvPr/>
          </p:nvSpPr>
          <p:spPr>
            <a:xfrm>
              <a:off x="8292437" y="4281336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8" name="Picture 647" descr="A colorful graphic of a target and checklist&#10;&#10;Description automatically generated">
            <a:extLst>
              <a:ext uri="{FF2B5EF4-FFF2-40B4-BE49-F238E27FC236}">
                <a16:creationId xmlns:a16="http://schemas.microsoft.com/office/drawing/2014/main" id="{F628BFA8-5E4A-8293-468C-56EFDECC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362" y="1052758"/>
            <a:ext cx="1755786" cy="1531307"/>
          </a:xfrm>
          <a:prstGeom prst="rect">
            <a:avLst/>
          </a:prstGeom>
        </p:spPr>
      </p:pic>
      <p:sp>
        <p:nvSpPr>
          <p:cNvPr id="649" name="Google Shape;2068;p87">
            <a:extLst>
              <a:ext uri="{FF2B5EF4-FFF2-40B4-BE49-F238E27FC236}">
                <a16:creationId xmlns:a16="http://schemas.microsoft.com/office/drawing/2014/main" id="{EC3B392F-6FAD-8D60-2870-29CA6A8C93A5}"/>
              </a:ext>
            </a:extLst>
          </p:cNvPr>
          <p:cNvSpPr txBox="1">
            <a:spLocks/>
          </p:cNvSpPr>
          <p:nvPr/>
        </p:nvSpPr>
        <p:spPr>
          <a:xfrm>
            <a:off x="6966530" y="495058"/>
            <a:ext cx="5225470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r>
              <a:rPr lang="en-US" sz="32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OBJECTIVE</a:t>
            </a:r>
            <a:endParaRPr lang="en-US" sz="3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1930;p85">
            <a:extLst>
              <a:ext uri="{FF2B5EF4-FFF2-40B4-BE49-F238E27FC236}">
                <a16:creationId xmlns:a16="http://schemas.microsoft.com/office/drawing/2014/main" id="{B35403B8-208E-897A-5FCB-C8BB755921E5}"/>
              </a:ext>
            </a:extLst>
          </p:cNvPr>
          <p:cNvSpPr/>
          <p:nvPr/>
        </p:nvSpPr>
        <p:spPr>
          <a:xfrm>
            <a:off x="6022258" y="-46019"/>
            <a:ext cx="147484" cy="6802332"/>
          </a:xfrm>
          <a:custGeom>
            <a:avLst/>
            <a:gdLst/>
            <a:ahLst/>
            <a:cxnLst/>
            <a:rect l="l" t="t" r="r" b="b"/>
            <a:pathLst>
              <a:path w="291" h="2327" extrusionOk="0">
                <a:moveTo>
                  <a:pt x="0" y="0"/>
                </a:moveTo>
                <a:lnTo>
                  <a:pt x="0" y="2327"/>
                </a:lnTo>
                <a:lnTo>
                  <a:pt x="291" y="2327"/>
                </a:lnTo>
                <a:lnTo>
                  <a:pt x="291" y="291"/>
                </a:lnTo>
                <a:lnTo>
                  <a:pt x="0" y="0"/>
                </a:lnTo>
                <a:close/>
              </a:path>
            </a:pathLst>
          </a:custGeom>
          <a:solidFill>
            <a:srgbClr val="FE59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Picture 651" descr="A computer with a pencil and a magnifying glass&#10;&#10;Description automatically generated">
            <a:extLst>
              <a:ext uri="{FF2B5EF4-FFF2-40B4-BE49-F238E27FC236}">
                <a16:creationId xmlns:a16="http://schemas.microsoft.com/office/drawing/2014/main" id="{724481F0-A785-E26A-39DC-6BFFC88B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66" y="1041431"/>
            <a:ext cx="1625435" cy="1625435"/>
          </a:xfrm>
          <a:prstGeom prst="rect">
            <a:avLst/>
          </a:prstGeom>
        </p:spPr>
      </p:pic>
      <p:grpSp>
        <p:nvGrpSpPr>
          <p:cNvPr id="3" name="Google Shape;2088;p87">
            <a:extLst>
              <a:ext uri="{FF2B5EF4-FFF2-40B4-BE49-F238E27FC236}">
                <a16:creationId xmlns:a16="http://schemas.microsoft.com/office/drawing/2014/main" id="{292B11FB-592E-1FCF-5A2E-5CD678F0199C}"/>
              </a:ext>
            </a:extLst>
          </p:cNvPr>
          <p:cNvGrpSpPr/>
          <p:nvPr/>
        </p:nvGrpSpPr>
        <p:grpSpPr>
          <a:xfrm>
            <a:off x="6828214" y="3261181"/>
            <a:ext cx="2948965" cy="2241953"/>
            <a:chOff x="8275020" y="2450522"/>
            <a:chExt cx="2948965" cy="2241953"/>
          </a:xfrm>
        </p:grpSpPr>
        <p:sp>
          <p:nvSpPr>
            <p:cNvPr id="4" name="Google Shape;2089;p87">
              <a:extLst>
                <a:ext uri="{FF2B5EF4-FFF2-40B4-BE49-F238E27FC236}">
                  <a16:creationId xmlns:a16="http://schemas.microsoft.com/office/drawing/2014/main" id="{8D10AE72-A4FB-33AE-668B-3E6D1C4E5514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90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" name="Google Shape;2090;p87">
              <a:extLst>
                <a:ext uri="{FF2B5EF4-FFF2-40B4-BE49-F238E27FC236}">
                  <a16:creationId xmlns:a16="http://schemas.microsoft.com/office/drawing/2014/main" id="{6ABAE82D-586E-893C-2E1F-899B67DD5732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rgbClr val="FE59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Google Shape;2091;p87">
              <a:extLst>
                <a:ext uri="{FF2B5EF4-FFF2-40B4-BE49-F238E27FC236}">
                  <a16:creationId xmlns:a16="http://schemas.microsoft.com/office/drawing/2014/main" id="{370C44DD-1ED4-B137-09E8-3BF9C978B67A}"/>
                </a:ext>
              </a:extLst>
            </p:cNvPr>
            <p:cNvSpPr/>
            <p:nvPr/>
          </p:nvSpPr>
          <p:spPr>
            <a:xfrm>
              <a:off x="8283728" y="4141544"/>
              <a:ext cx="555387" cy="55093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2095;p87">
              <a:extLst>
                <a:ext uri="{FF2B5EF4-FFF2-40B4-BE49-F238E27FC236}">
                  <a16:creationId xmlns:a16="http://schemas.microsoft.com/office/drawing/2014/main" id="{D55DA84A-43D9-0FDC-83BC-47993CDA6215}"/>
                </a:ext>
              </a:extLst>
            </p:cNvPr>
            <p:cNvSpPr txBox="1"/>
            <p:nvPr/>
          </p:nvSpPr>
          <p:spPr>
            <a:xfrm>
              <a:off x="9005220" y="2464452"/>
              <a:ext cx="2218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Find the factors behind Inflation</a:t>
              </a:r>
              <a:endParaRPr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2098;p87">
              <a:extLst>
                <a:ext uri="{FF2B5EF4-FFF2-40B4-BE49-F238E27FC236}">
                  <a16:creationId xmlns:a16="http://schemas.microsoft.com/office/drawing/2014/main" id="{CF905CEA-A8BA-D4D5-F86F-D430D891867B}"/>
                </a:ext>
              </a:extLst>
            </p:cNvPr>
            <p:cNvSpPr txBox="1"/>
            <p:nvPr/>
          </p:nvSpPr>
          <p:spPr>
            <a:xfrm>
              <a:off x="9005220" y="3326741"/>
              <a:ext cx="2218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Defying affected Sectors</a:t>
              </a:r>
            </a:p>
          </p:txBody>
        </p:sp>
        <p:sp>
          <p:nvSpPr>
            <p:cNvPr id="14" name="Google Shape;2101;p87">
              <a:extLst>
                <a:ext uri="{FF2B5EF4-FFF2-40B4-BE49-F238E27FC236}">
                  <a16:creationId xmlns:a16="http://schemas.microsoft.com/office/drawing/2014/main" id="{CE0691AB-286B-640E-6FED-61E6332B3311}"/>
                </a:ext>
              </a:extLst>
            </p:cNvPr>
            <p:cNvSpPr txBox="1"/>
            <p:nvPr/>
          </p:nvSpPr>
          <p:spPr>
            <a:xfrm>
              <a:off x="8965122" y="4256397"/>
              <a:ext cx="2218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Mitigating Strategies</a:t>
              </a:r>
              <a:endParaRPr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2105;p87">
              <a:extLst>
                <a:ext uri="{FF2B5EF4-FFF2-40B4-BE49-F238E27FC236}">
                  <a16:creationId xmlns:a16="http://schemas.microsoft.com/office/drawing/2014/main" id="{72F1423B-3FC9-2A59-EE0B-34E2DD9102C5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dirty="0"/>
            </a:p>
          </p:txBody>
        </p:sp>
        <p:sp>
          <p:nvSpPr>
            <p:cNvPr id="11" name="Google Shape;2106;p87">
              <a:extLst>
                <a:ext uri="{FF2B5EF4-FFF2-40B4-BE49-F238E27FC236}">
                  <a16:creationId xmlns:a16="http://schemas.microsoft.com/office/drawing/2014/main" id="{B562F026-ABAC-6AF4-FB4E-92FF538747D8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2107;p87">
              <a:extLst>
                <a:ext uri="{FF2B5EF4-FFF2-40B4-BE49-F238E27FC236}">
                  <a16:creationId xmlns:a16="http://schemas.microsoft.com/office/drawing/2014/main" id="{885BE825-5FF4-AE4B-2F41-27629A329EEE}"/>
                </a:ext>
              </a:extLst>
            </p:cNvPr>
            <p:cNvSpPr/>
            <p:nvPr/>
          </p:nvSpPr>
          <p:spPr>
            <a:xfrm>
              <a:off x="8292437" y="4281336"/>
              <a:ext cx="537968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1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/>
          <p:nvPr/>
        </p:nvSpPr>
        <p:spPr>
          <a:xfrm>
            <a:off x="3988066" y="5438405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01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66"/>
          <p:cNvSpPr/>
          <p:nvPr/>
        </p:nvSpPr>
        <p:spPr>
          <a:xfrm>
            <a:off x="5450774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02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66"/>
          <p:cNvSpPr/>
          <p:nvPr/>
        </p:nvSpPr>
        <p:spPr>
          <a:xfrm>
            <a:off x="7067471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03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66"/>
          <p:cNvSpPr/>
          <p:nvPr/>
        </p:nvSpPr>
        <p:spPr>
          <a:xfrm>
            <a:off x="8684168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04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814;p67"/>
          <p:cNvSpPr txBox="1">
            <a:spLocks/>
          </p:cNvSpPr>
          <p:nvPr/>
        </p:nvSpPr>
        <p:spPr>
          <a:xfrm>
            <a:off x="3872946" y="262448"/>
            <a:ext cx="4205734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METHODOLOGY</a:t>
            </a:r>
          </a:p>
        </p:txBody>
      </p:sp>
      <p:sp>
        <p:nvSpPr>
          <p:cNvPr id="18" name="Google Shape;816;p67"/>
          <p:cNvSpPr/>
          <p:nvPr/>
        </p:nvSpPr>
        <p:spPr>
          <a:xfrm>
            <a:off x="8176167" y="3201938"/>
            <a:ext cx="555387" cy="550931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817;p67"/>
          <p:cNvSpPr/>
          <p:nvPr/>
        </p:nvSpPr>
        <p:spPr>
          <a:xfrm>
            <a:off x="8182047" y="4024667"/>
            <a:ext cx="555387" cy="550931"/>
          </a:xfrm>
          <a:prstGeom prst="roundRect">
            <a:avLst>
              <a:gd name="adj" fmla="val 16667"/>
            </a:avLst>
          </a:prstGeom>
          <a:solidFill>
            <a:srgbClr val="FE59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oogle Shape;818;p67"/>
          <p:cNvGrpSpPr/>
          <p:nvPr/>
        </p:nvGrpSpPr>
        <p:grpSpPr>
          <a:xfrm>
            <a:off x="8750882" y="3201938"/>
            <a:ext cx="2365121" cy="1808070"/>
            <a:chOff x="8034615" y="1392381"/>
            <a:chExt cx="2365121" cy="1058904"/>
          </a:xfrm>
        </p:grpSpPr>
        <p:sp>
          <p:nvSpPr>
            <p:cNvPr id="21" name="Google Shape;819;p67"/>
            <p:cNvSpPr txBox="1"/>
            <p:nvPr/>
          </p:nvSpPr>
          <p:spPr>
            <a:xfrm>
              <a:off x="8034615" y="1903305"/>
              <a:ext cx="2205317" cy="547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EFE"/>
                </a:buClr>
                <a:buSzPts val="1200"/>
                <a:buFont typeface="Arial"/>
                <a:buNone/>
              </a:pPr>
              <a:endParaRPr sz="1200" dirty="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820;p67"/>
            <p:cNvSpPr txBox="1"/>
            <p:nvPr/>
          </p:nvSpPr>
          <p:spPr>
            <a:xfrm>
              <a:off x="8180971" y="1392381"/>
              <a:ext cx="2218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b="1" dirty="0">
                  <a:solidFill>
                    <a:srgbClr val="FEFEFE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Comprehensive and Evidence-Based</a:t>
              </a:r>
              <a:endParaRPr sz="1400" b="1" dirty="0">
                <a:solidFill>
                  <a:srgbClr val="FEFEFE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" name="Google Shape;823;p67"/>
          <p:cNvSpPr txBox="1"/>
          <p:nvPr/>
        </p:nvSpPr>
        <p:spPr>
          <a:xfrm>
            <a:off x="8920957" y="4109310"/>
            <a:ext cx="22187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FEFEFE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Why This Matters</a:t>
            </a:r>
            <a:endParaRPr sz="1400" b="1" dirty="0">
              <a:solidFill>
                <a:srgbClr val="FEFEFE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824;p67"/>
          <p:cNvSpPr/>
          <p:nvPr/>
        </p:nvSpPr>
        <p:spPr>
          <a:xfrm>
            <a:off x="8175830" y="3296152"/>
            <a:ext cx="537968" cy="38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dirty="0"/>
          </a:p>
        </p:txBody>
      </p:sp>
      <p:sp>
        <p:nvSpPr>
          <p:cNvPr id="27" name="Google Shape;825;p67"/>
          <p:cNvSpPr/>
          <p:nvPr/>
        </p:nvSpPr>
        <p:spPr>
          <a:xfrm>
            <a:off x="8190756" y="4109310"/>
            <a:ext cx="537968" cy="38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5" y="1127464"/>
            <a:ext cx="6101866" cy="5228948"/>
          </a:xfrm>
          <a:prstGeom prst="rect">
            <a:avLst/>
          </a:prstGeom>
        </p:spPr>
      </p:pic>
      <p:sp>
        <p:nvSpPr>
          <p:cNvPr id="4" name="Google Shape;814;p67">
            <a:extLst>
              <a:ext uri="{FF2B5EF4-FFF2-40B4-BE49-F238E27FC236}">
                <a16:creationId xmlns:a16="http://schemas.microsoft.com/office/drawing/2014/main" id="{CF7B43F4-8EF3-50CF-EECC-AED2ADED4B12}"/>
              </a:ext>
            </a:extLst>
          </p:cNvPr>
          <p:cNvSpPr txBox="1">
            <a:spLocks/>
          </p:cNvSpPr>
          <p:nvPr/>
        </p:nvSpPr>
        <p:spPr>
          <a:xfrm>
            <a:off x="8078680" y="2074387"/>
            <a:ext cx="4205734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WHY SLR?</a:t>
            </a:r>
          </a:p>
        </p:txBody>
      </p:sp>
    </p:spTree>
    <p:extLst>
      <p:ext uri="{BB962C8B-B14F-4D97-AF65-F5344CB8AC3E}">
        <p14:creationId xmlns:p14="http://schemas.microsoft.com/office/powerpoint/2010/main" val="321103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/>
          <p:nvPr/>
        </p:nvSpPr>
        <p:spPr>
          <a:xfrm>
            <a:off x="3988066" y="5438405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01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66"/>
          <p:cNvSpPr/>
          <p:nvPr/>
        </p:nvSpPr>
        <p:spPr>
          <a:xfrm>
            <a:off x="5450774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02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66"/>
          <p:cNvSpPr/>
          <p:nvPr/>
        </p:nvSpPr>
        <p:spPr>
          <a:xfrm>
            <a:off x="7067471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03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66"/>
          <p:cNvSpPr/>
          <p:nvPr/>
        </p:nvSpPr>
        <p:spPr>
          <a:xfrm>
            <a:off x="8684168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04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475;p59"/>
          <p:cNvSpPr txBox="1">
            <a:spLocks/>
          </p:cNvSpPr>
          <p:nvPr/>
        </p:nvSpPr>
        <p:spPr>
          <a:xfrm>
            <a:off x="500479" y="438771"/>
            <a:ext cx="5175681" cy="82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DATA COLLECTION &amp;</a:t>
            </a:r>
            <a:b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</a:b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RESEARCH STRATEGIES</a:t>
            </a:r>
          </a:p>
        </p:txBody>
      </p:sp>
      <p:sp>
        <p:nvSpPr>
          <p:cNvPr id="7" name="Google Shape;477;p59"/>
          <p:cNvSpPr/>
          <p:nvPr/>
        </p:nvSpPr>
        <p:spPr>
          <a:xfrm>
            <a:off x="2908554" y="384725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78;p59"/>
          <p:cNvSpPr/>
          <p:nvPr/>
        </p:nvSpPr>
        <p:spPr>
          <a:xfrm>
            <a:off x="4811943" y="384725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480;p59"/>
          <p:cNvGrpSpPr/>
          <p:nvPr/>
        </p:nvGrpSpPr>
        <p:grpSpPr>
          <a:xfrm>
            <a:off x="944363" y="3942007"/>
            <a:ext cx="1806520" cy="1027778"/>
            <a:chOff x="447995" y="3013454"/>
            <a:chExt cx="1806520" cy="1027778"/>
          </a:xfrm>
        </p:grpSpPr>
        <p:sp>
          <p:nvSpPr>
            <p:cNvPr id="10" name="Google Shape;481;p59"/>
            <p:cNvSpPr txBox="1"/>
            <p:nvPr/>
          </p:nvSpPr>
          <p:spPr>
            <a:xfrm>
              <a:off x="830426" y="3013454"/>
              <a:ext cx="321657" cy="310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Maiandra GD" panose="020E0502030308020204" pitchFamily="34" charset="0"/>
                  <a:ea typeface="Open Sans"/>
                  <a:cs typeface="Times New Roman" panose="02020603050405020304" pitchFamily="18" charset="0"/>
                  <a:sym typeface="Open Sans"/>
                </a:rPr>
                <a:t>5</a:t>
              </a:r>
              <a:endParaRPr sz="2400" b="1" dirty="0">
                <a:solidFill>
                  <a:schemeClr val="dk1"/>
                </a:solidFill>
                <a:latin typeface="Maiandra GD" panose="020E0502030308020204" pitchFamily="34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11" name="Google Shape;482;p59"/>
            <p:cNvSpPr/>
            <p:nvPr/>
          </p:nvSpPr>
          <p:spPr>
            <a:xfrm>
              <a:off x="447995" y="3733455"/>
              <a:ext cx="18065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SPRINGER</a:t>
              </a:r>
              <a:endParaRPr sz="1400" b="1" dirty="0">
                <a:solidFill>
                  <a:schemeClr val="dk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</p:grpSp>
      <p:grpSp>
        <p:nvGrpSpPr>
          <p:cNvPr id="12" name="Google Shape;483;p59"/>
          <p:cNvGrpSpPr/>
          <p:nvPr/>
        </p:nvGrpSpPr>
        <p:grpSpPr>
          <a:xfrm>
            <a:off x="2400294" y="3940841"/>
            <a:ext cx="1806520" cy="1028944"/>
            <a:chOff x="1507926" y="2995540"/>
            <a:chExt cx="1806520" cy="1028944"/>
          </a:xfrm>
        </p:grpSpPr>
        <p:sp>
          <p:nvSpPr>
            <p:cNvPr id="13" name="Google Shape;484;p59"/>
            <p:cNvSpPr txBox="1"/>
            <p:nvPr/>
          </p:nvSpPr>
          <p:spPr>
            <a:xfrm>
              <a:off x="2173045" y="2995540"/>
              <a:ext cx="424579" cy="391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Maiandra GD" panose="020E0502030308020204" pitchFamily="34" charset="0"/>
                  <a:ea typeface="Open Sans"/>
                  <a:cs typeface="Times New Roman" panose="02020603050405020304" pitchFamily="18" charset="0"/>
                  <a:sym typeface="Open Sans"/>
                </a:rPr>
                <a:t>2</a:t>
              </a:r>
              <a:endParaRPr sz="2400" dirty="0">
                <a:solidFill>
                  <a:schemeClr val="dk1"/>
                </a:solidFill>
                <a:latin typeface="Maiandra GD" panose="020E0502030308020204" pitchFamily="34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14" name="Google Shape;485;p59"/>
            <p:cNvSpPr/>
            <p:nvPr/>
          </p:nvSpPr>
          <p:spPr>
            <a:xfrm>
              <a:off x="1507926" y="3716707"/>
              <a:ext cx="18065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SCIENCE DIRECT</a:t>
              </a:r>
              <a:endParaRPr sz="1400" b="1" dirty="0">
                <a:solidFill>
                  <a:schemeClr val="dk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</p:grpSp>
      <p:sp>
        <p:nvSpPr>
          <p:cNvPr id="15" name="Google Shape;488;p59"/>
          <p:cNvSpPr/>
          <p:nvPr/>
        </p:nvSpPr>
        <p:spPr>
          <a:xfrm>
            <a:off x="4349087" y="4662008"/>
            <a:ext cx="2014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TAYLOR &amp; FRANCIS</a:t>
            </a:r>
            <a:endParaRPr sz="1400" b="1" dirty="0">
              <a:solidFill>
                <a:schemeClr val="dk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6" name="Google Shape;493;p59"/>
          <p:cNvSpPr/>
          <p:nvPr/>
        </p:nvSpPr>
        <p:spPr>
          <a:xfrm>
            <a:off x="1127623" y="3831285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84;p59"/>
          <p:cNvSpPr txBox="1"/>
          <p:nvPr/>
        </p:nvSpPr>
        <p:spPr>
          <a:xfrm>
            <a:off x="4959653" y="3949621"/>
            <a:ext cx="424579" cy="39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aiandra GD" panose="020E0502030308020204" pitchFamily="34" charset="0"/>
                <a:ea typeface="Open Sans"/>
                <a:cs typeface="Times New Roman" panose="02020603050405020304" pitchFamily="18" charset="0"/>
                <a:sym typeface="Open Sans"/>
              </a:rPr>
              <a:t>2</a:t>
            </a:r>
            <a:endParaRPr sz="2400" dirty="0">
              <a:solidFill>
                <a:schemeClr val="dk1"/>
              </a:solidFill>
              <a:latin typeface="Maiandra GD" panose="020E0502030308020204" pitchFamily="34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0" name="Google Shape;686;p63"/>
          <p:cNvSpPr/>
          <p:nvPr/>
        </p:nvSpPr>
        <p:spPr>
          <a:xfrm>
            <a:off x="1038257" y="3081319"/>
            <a:ext cx="2724074" cy="50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ea typeface="Open Sans"/>
                <a:cs typeface="Cascadia Code" panose="020B0609020000020004" pitchFamily="49" charset="0"/>
                <a:sym typeface="Open Sans"/>
              </a:rPr>
              <a:t>TOTAL PAPERS</a:t>
            </a:r>
            <a:endParaRPr sz="2800" dirty="0">
              <a:solidFill>
                <a:schemeClr val="tx2">
                  <a:lumMod val="20000"/>
                  <a:lumOff val="80000"/>
                </a:schemeClr>
              </a:solidFill>
              <a:latin typeface="Cascadia Code" panose="020B0609020000020004" pitchFamily="49" charset="0"/>
              <a:ea typeface="Open Sans"/>
              <a:cs typeface="Cascadia Code" panose="020B0609020000020004" pitchFamily="49" charset="0"/>
              <a:sym typeface="Open Sans"/>
            </a:endParaRPr>
          </a:p>
        </p:txBody>
      </p:sp>
      <p:grpSp>
        <p:nvGrpSpPr>
          <p:cNvPr id="21" name="Google Shape;687;p63"/>
          <p:cNvGrpSpPr/>
          <p:nvPr/>
        </p:nvGrpSpPr>
        <p:grpSpPr>
          <a:xfrm>
            <a:off x="8368562" y="2979456"/>
            <a:ext cx="1294246" cy="307777"/>
            <a:chOff x="4445312" y="1906275"/>
            <a:chExt cx="1294246" cy="307777"/>
          </a:xfrm>
        </p:grpSpPr>
        <p:sp>
          <p:nvSpPr>
            <p:cNvPr id="22" name="Google Shape;690;p63"/>
            <p:cNvSpPr txBox="1"/>
            <p:nvPr/>
          </p:nvSpPr>
          <p:spPr>
            <a:xfrm>
              <a:off x="4764459" y="1906275"/>
              <a:ext cx="9750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Constantia" panose="02030602050306030303" pitchFamily="18" charset="0"/>
                  <a:ea typeface="Open Sans"/>
                  <a:cs typeface="Open Sans"/>
                  <a:sym typeface="Open Sans"/>
                </a:rPr>
                <a:t>Inflation</a:t>
              </a:r>
              <a:endParaRPr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698;p63"/>
            <p:cNvSpPr/>
            <p:nvPr/>
          </p:nvSpPr>
          <p:spPr>
            <a:xfrm>
              <a:off x="4445312" y="2026354"/>
              <a:ext cx="84991" cy="85376"/>
            </a:xfrm>
            <a:prstGeom prst="roundRect">
              <a:avLst>
                <a:gd name="adj" fmla="val 16667"/>
              </a:avLst>
            </a:prstGeom>
            <a:solidFill>
              <a:srgbClr val="FE90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" name="Google Shape;698;p63"/>
          <p:cNvSpPr/>
          <p:nvPr/>
        </p:nvSpPr>
        <p:spPr>
          <a:xfrm>
            <a:off x="8368559" y="3405447"/>
            <a:ext cx="84991" cy="85376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698;p63"/>
          <p:cNvSpPr/>
          <p:nvPr/>
        </p:nvSpPr>
        <p:spPr>
          <a:xfrm>
            <a:off x="8368558" y="3713061"/>
            <a:ext cx="84991" cy="85376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698;p63"/>
          <p:cNvSpPr/>
          <p:nvPr/>
        </p:nvSpPr>
        <p:spPr>
          <a:xfrm>
            <a:off x="8368557" y="4002079"/>
            <a:ext cx="84991" cy="85376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690;p63"/>
          <p:cNvSpPr txBox="1"/>
          <p:nvPr/>
        </p:nvSpPr>
        <p:spPr>
          <a:xfrm>
            <a:off x="8678829" y="4188441"/>
            <a:ext cx="9750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rPr>
              <a:t>Fiscal</a:t>
            </a:r>
            <a:endParaRPr sz="1400" b="1" dirty="0">
              <a:solidFill>
                <a:schemeClr val="dk1"/>
              </a:solidFill>
              <a:latin typeface="Constantia" panose="0203060205030603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690;p63"/>
          <p:cNvSpPr txBox="1"/>
          <p:nvPr/>
        </p:nvSpPr>
        <p:spPr>
          <a:xfrm>
            <a:off x="8669953" y="3281071"/>
            <a:ext cx="12181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rPr>
              <a:t>Bangladesh</a:t>
            </a:r>
            <a:endParaRPr sz="1400" b="1" dirty="0">
              <a:solidFill>
                <a:schemeClr val="dk1"/>
              </a:solidFill>
              <a:latin typeface="Constantia" panose="0203060205030603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690;p63"/>
          <p:cNvSpPr txBox="1"/>
          <p:nvPr/>
        </p:nvSpPr>
        <p:spPr>
          <a:xfrm>
            <a:off x="8678830" y="3592190"/>
            <a:ext cx="9750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rPr>
              <a:t>Policy</a:t>
            </a:r>
            <a:endParaRPr sz="1400" b="1" dirty="0">
              <a:solidFill>
                <a:schemeClr val="dk1"/>
              </a:solidFill>
              <a:latin typeface="Constantia" panose="0203060205030603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690;p63"/>
          <p:cNvSpPr txBox="1"/>
          <p:nvPr/>
        </p:nvSpPr>
        <p:spPr>
          <a:xfrm>
            <a:off x="8669951" y="3878391"/>
            <a:ext cx="13283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rPr>
              <a:t>Government</a:t>
            </a:r>
            <a:endParaRPr sz="1400" b="1" dirty="0">
              <a:solidFill>
                <a:schemeClr val="dk1"/>
              </a:solidFill>
              <a:latin typeface="Constantia" panose="0203060205030603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690;p63"/>
          <p:cNvSpPr txBox="1"/>
          <p:nvPr/>
        </p:nvSpPr>
        <p:spPr>
          <a:xfrm>
            <a:off x="8669951" y="4504404"/>
            <a:ext cx="9750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onstantia" panose="02030602050306030303" pitchFamily="18" charset="0"/>
                <a:ea typeface="Open Sans"/>
                <a:cs typeface="Open Sans"/>
                <a:sym typeface="Open Sans"/>
              </a:rPr>
              <a:t>Economy</a:t>
            </a:r>
            <a:endParaRPr sz="1400" b="1" dirty="0">
              <a:solidFill>
                <a:schemeClr val="dk1"/>
              </a:solidFill>
              <a:latin typeface="Constantia" panose="0203060205030603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698;p63"/>
          <p:cNvSpPr/>
          <p:nvPr/>
        </p:nvSpPr>
        <p:spPr>
          <a:xfrm>
            <a:off x="8368556" y="4300178"/>
            <a:ext cx="84991" cy="85376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698;p63"/>
          <p:cNvSpPr/>
          <p:nvPr/>
        </p:nvSpPr>
        <p:spPr>
          <a:xfrm>
            <a:off x="8368556" y="4617307"/>
            <a:ext cx="84991" cy="85376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515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" name="Google Shape;2554;p95"/>
          <p:cNvGrpSpPr/>
          <p:nvPr/>
        </p:nvGrpSpPr>
        <p:grpSpPr>
          <a:xfrm>
            <a:off x="10480034" y="-1085066"/>
            <a:ext cx="2783205" cy="2745190"/>
            <a:chOff x="9552938" y="3145923"/>
            <a:chExt cx="5271774" cy="6090708"/>
          </a:xfrm>
        </p:grpSpPr>
        <p:sp>
          <p:nvSpPr>
            <p:cNvPr id="38" name="Google Shape;2555;p95"/>
            <p:cNvSpPr/>
            <p:nvPr/>
          </p:nvSpPr>
          <p:spPr>
            <a:xfrm>
              <a:off x="9552938" y="4665426"/>
              <a:ext cx="2635887" cy="3047470"/>
            </a:xfrm>
            <a:custGeom>
              <a:avLst/>
              <a:gdLst/>
              <a:ahLst/>
              <a:cxnLst/>
              <a:rect l="l" t="t" r="r" b="b"/>
              <a:pathLst>
                <a:path w="2750" h="31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0" y="683"/>
                    <a:pt x="320" y="1569"/>
                  </a:cubicBezTo>
                  <a:cubicBezTo>
                    <a:pt x="320" y="2456"/>
                    <a:pt x="0" y="3176"/>
                    <a:pt x="0" y="3176"/>
                  </a:cubicBezTo>
                  <a:cubicBezTo>
                    <a:pt x="2749" y="1589"/>
                    <a:pt x="2749" y="1589"/>
                    <a:pt x="2749" y="158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2556;p95"/>
            <p:cNvSpPr/>
            <p:nvPr/>
          </p:nvSpPr>
          <p:spPr>
            <a:xfrm>
              <a:off x="12188825" y="4665426"/>
              <a:ext cx="2635887" cy="3047470"/>
            </a:xfrm>
            <a:custGeom>
              <a:avLst/>
              <a:gdLst/>
              <a:ahLst/>
              <a:cxnLst/>
              <a:rect l="l" t="t" r="r" b="b"/>
              <a:pathLst>
                <a:path w="2751" h="3177" extrusionOk="0">
                  <a:moveTo>
                    <a:pt x="2750" y="3176"/>
                  </a:moveTo>
                  <a:lnTo>
                    <a:pt x="2750" y="3176"/>
                  </a:lnTo>
                  <a:cubicBezTo>
                    <a:pt x="2750" y="3176"/>
                    <a:pt x="2429" y="2493"/>
                    <a:pt x="2429" y="1607"/>
                  </a:cubicBezTo>
                  <a:cubicBezTo>
                    <a:pt x="2429" y="720"/>
                    <a:pt x="2750" y="0"/>
                    <a:pt x="2750" y="0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2750" y="3176"/>
                    <a:pt x="2750" y="3176"/>
                    <a:pt x="2750" y="31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2557;p95"/>
            <p:cNvSpPr/>
            <p:nvPr/>
          </p:nvSpPr>
          <p:spPr>
            <a:xfrm>
              <a:off x="9552938" y="6193393"/>
              <a:ext cx="2635887" cy="3043238"/>
            </a:xfrm>
            <a:custGeom>
              <a:avLst/>
              <a:gdLst/>
              <a:ahLst/>
              <a:cxnLst/>
              <a:rect l="l" t="t" r="r" b="b"/>
              <a:pathLst>
                <a:path w="2750" h="3175" extrusionOk="0">
                  <a:moveTo>
                    <a:pt x="0" y="1587"/>
                  </a:moveTo>
                  <a:lnTo>
                    <a:pt x="0" y="1587"/>
                  </a:lnTo>
                  <a:cubicBezTo>
                    <a:pt x="0" y="1587"/>
                    <a:pt x="751" y="1651"/>
                    <a:pt x="1518" y="2093"/>
                  </a:cubicBezTo>
                  <a:cubicBezTo>
                    <a:pt x="2287" y="2537"/>
                    <a:pt x="2749" y="3174"/>
                    <a:pt x="2749" y="3174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0" y="1587"/>
                    <a:pt x="0" y="1587"/>
                    <a:pt x="0" y="15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2558;p95"/>
            <p:cNvSpPr/>
            <p:nvPr/>
          </p:nvSpPr>
          <p:spPr>
            <a:xfrm>
              <a:off x="12188825" y="3145923"/>
              <a:ext cx="2635887" cy="3043238"/>
            </a:xfrm>
            <a:custGeom>
              <a:avLst/>
              <a:gdLst/>
              <a:ahLst/>
              <a:cxnLst/>
              <a:rect l="l" t="t" r="r" b="b"/>
              <a:pathLst>
                <a:path w="2751" h="3175" extrusionOk="0">
                  <a:moveTo>
                    <a:pt x="2750" y="1587"/>
                  </a:moveTo>
                  <a:lnTo>
                    <a:pt x="2750" y="1587"/>
                  </a:lnTo>
                  <a:cubicBezTo>
                    <a:pt x="2750" y="1587"/>
                    <a:pt x="2001" y="1523"/>
                    <a:pt x="1231" y="1081"/>
                  </a:cubicBezTo>
                  <a:cubicBezTo>
                    <a:pt x="464" y="637"/>
                    <a:pt x="0" y="0"/>
                    <a:pt x="0" y="0"/>
                  </a:cubicBezTo>
                  <a:cubicBezTo>
                    <a:pt x="0" y="3174"/>
                    <a:pt x="0" y="3174"/>
                    <a:pt x="0" y="3174"/>
                  </a:cubicBezTo>
                  <a:cubicBezTo>
                    <a:pt x="2750" y="1587"/>
                    <a:pt x="2750" y="1587"/>
                    <a:pt x="2750" y="158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2559;p95"/>
            <p:cNvSpPr/>
            <p:nvPr/>
          </p:nvSpPr>
          <p:spPr>
            <a:xfrm>
              <a:off x="12188825" y="6189161"/>
              <a:ext cx="2635887" cy="3043238"/>
            </a:xfrm>
            <a:custGeom>
              <a:avLst/>
              <a:gdLst/>
              <a:ahLst/>
              <a:cxnLst/>
              <a:rect l="l" t="t" r="r" b="b"/>
              <a:pathLst>
                <a:path w="2751" h="3177" extrusionOk="0">
                  <a:moveTo>
                    <a:pt x="0" y="3176"/>
                  </a:moveTo>
                  <a:lnTo>
                    <a:pt x="0" y="3176"/>
                  </a:lnTo>
                  <a:cubicBezTo>
                    <a:pt x="0" y="3176"/>
                    <a:pt x="431" y="2557"/>
                    <a:pt x="1199" y="2115"/>
                  </a:cubicBezTo>
                  <a:cubicBezTo>
                    <a:pt x="1968" y="1671"/>
                    <a:pt x="2750" y="1589"/>
                    <a:pt x="2750" y="15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76"/>
                    <a:pt x="0" y="3176"/>
                    <a:pt x="0" y="317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2560;p95"/>
            <p:cNvSpPr/>
            <p:nvPr/>
          </p:nvSpPr>
          <p:spPr>
            <a:xfrm>
              <a:off x="9552938" y="3145923"/>
              <a:ext cx="2635887" cy="3043238"/>
            </a:xfrm>
            <a:custGeom>
              <a:avLst/>
              <a:gdLst/>
              <a:ahLst/>
              <a:cxnLst/>
              <a:rect l="l" t="t" r="r" b="b"/>
              <a:pathLst>
                <a:path w="2750" h="3177" extrusionOk="0">
                  <a:moveTo>
                    <a:pt x="2749" y="0"/>
                  </a:moveTo>
                  <a:lnTo>
                    <a:pt x="2749" y="0"/>
                  </a:lnTo>
                  <a:cubicBezTo>
                    <a:pt x="2749" y="0"/>
                    <a:pt x="2318" y="619"/>
                    <a:pt x="1551" y="1061"/>
                  </a:cubicBezTo>
                  <a:cubicBezTo>
                    <a:pt x="782" y="1505"/>
                    <a:pt x="0" y="1587"/>
                    <a:pt x="0" y="1587"/>
                  </a:cubicBezTo>
                  <a:cubicBezTo>
                    <a:pt x="2749" y="3176"/>
                    <a:pt x="2749" y="3176"/>
                    <a:pt x="2749" y="3176"/>
                  </a:cubicBezTo>
                  <a:cubicBezTo>
                    <a:pt x="2749" y="0"/>
                    <a:pt x="2749" y="0"/>
                    <a:pt x="274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" name="Google Shape;686;p63"/>
          <p:cNvSpPr/>
          <p:nvPr/>
        </p:nvSpPr>
        <p:spPr>
          <a:xfrm>
            <a:off x="8256699" y="2432888"/>
            <a:ext cx="2606251" cy="50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ea typeface="Open Sans"/>
                <a:cs typeface="Cascadia Code" panose="020B0609020000020004" pitchFamily="49" charset="0"/>
                <a:sym typeface="Open Sans"/>
              </a:rPr>
              <a:t>KEYWORDS USED</a:t>
            </a:r>
            <a:endParaRPr sz="2400" dirty="0">
              <a:solidFill>
                <a:schemeClr val="tx2">
                  <a:lumMod val="20000"/>
                  <a:lumOff val="80000"/>
                </a:schemeClr>
              </a:solidFill>
              <a:latin typeface="Cascadia Code" panose="020B0609020000020004" pitchFamily="49" charset="0"/>
              <a:ea typeface="Open Sans"/>
              <a:cs typeface="Cascadia Code" panose="020B0609020000020004" pitchFamily="49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4210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/>
          <p:nvPr/>
        </p:nvSpPr>
        <p:spPr>
          <a:xfrm>
            <a:off x="3988066" y="5438405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01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66"/>
          <p:cNvSpPr/>
          <p:nvPr/>
        </p:nvSpPr>
        <p:spPr>
          <a:xfrm>
            <a:off x="5450774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02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66"/>
          <p:cNvSpPr/>
          <p:nvPr/>
        </p:nvSpPr>
        <p:spPr>
          <a:xfrm>
            <a:off x="7040838" y="4950008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03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66"/>
          <p:cNvSpPr/>
          <p:nvPr/>
        </p:nvSpPr>
        <p:spPr>
          <a:xfrm>
            <a:off x="8657535" y="4950008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04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475;p59"/>
          <p:cNvSpPr txBox="1">
            <a:spLocks/>
          </p:cNvSpPr>
          <p:nvPr/>
        </p:nvSpPr>
        <p:spPr>
          <a:xfrm>
            <a:off x="637637" y="488125"/>
            <a:ext cx="5175681" cy="82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INCLUSION &amp;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  <a:sym typeface="Montserrat"/>
              </a:rPr>
              <a:t>EXCLUSION CRITERIA</a:t>
            </a:r>
          </a:p>
        </p:txBody>
      </p:sp>
      <p:sp>
        <p:nvSpPr>
          <p:cNvPr id="7" name="Google Shape;816;p67"/>
          <p:cNvSpPr/>
          <p:nvPr/>
        </p:nvSpPr>
        <p:spPr>
          <a:xfrm>
            <a:off x="731407" y="2173502"/>
            <a:ext cx="2281561" cy="550931"/>
          </a:xfrm>
          <a:prstGeom prst="roundRect">
            <a:avLst>
              <a:gd name="adj" fmla="val 16667"/>
            </a:avLst>
          </a:prstGeom>
          <a:solidFill>
            <a:srgbClr val="FE90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INCLUSION CRITERIA</a:t>
            </a:r>
            <a:endParaRPr dirty="0">
              <a:solidFill>
                <a:schemeClr val="tx1"/>
              </a:solidFill>
              <a:latin typeface="Sitka Text Semibold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824;p67"/>
          <p:cNvSpPr/>
          <p:nvPr/>
        </p:nvSpPr>
        <p:spPr>
          <a:xfrm>
            <a:off x="8096099" y="1614777"/>
            <a:ext cx="537968" cy="38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2088;p87">
            <a:extLst>
              <a:ext uri="{FF2B5EF4-FFF2-40B4-BE49-F238E27FC236}">
                <a16:creationId xmlns:a16="http://schemas.microsoft.com/office/drawing/2014/main" id="{292B11FB-592E-1FCF-5A2E-5CD678F0199C}"/>
              </a:ext>
            </a:extLst>
          </p:cNvPr>
          <p:cNvGrpSpPr/>
          <p:nvPr/>
        </p:nvGrpSpPr>
        <p:grpSpPr>
          <a:xfrm>
            <a:off x="495645" y="3783005"/>
            <a:ext cx="5175681" cy="1933279"/>
            <a:chOff x="8199624" y="2598426"/>
            <a:chExt cx="5175681" cy="1933279"/>
          </a:xfrm>
        </p:grpSpPr>
        <p:sp>
          <p:nvSpPr>
            <p:cNvPr id="10" name="Google Shape;2089;p87">
              <a:extLst>
                <a:ext uri="{FF2B5EF4-FFF2-40B4-BE49-F238E27FC236}">
                  <a16:creationId xmlns:a16="http://schemas.microsoft.com/office/drawing/2014/main" id="{8D10AE72-A4FB-33AE-668B-3E6D1C4E5514}"/>
                </a:ext>
              </a:extLst>
            </p:cNvPr>
            <p:cNvSpPr/>
            <p:nvPr/>
          </p:nvSpPr>
          <p:spPr>
            <a:xfrm>
              <a:off x="8275020" y="2642910"/>
              <a:ext cx="387179" cy="35854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2090;p87">
              <a:extLst>
                <a:ext uri="{FF2B5EF4-FFF2-40B4-BE49-F238E27FC236}">
                  <a16:creationId xmlns:a16="http://schemas.microsoft.com/office/drawing/2014/main" id="{6ABAE82D-586E-893C-2E1F-899B67DD5732}"/>
                </a:ext>
              </a:extLst>
            </p:cNvPr>
            <p:cNvSpPr/>
            <p:nvPr/>
          </p:nvSpPr>
          <p:spPr>
            <a:xfrm>
              <a:off x="8275020" y="3387740"/>
              <a:ext cx="387179" cy="3648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2091;p87">
              <a:extLst>
                <a:ext uri="{FF2B5EF4-FFF2-40B4-BE49-F238E27FC236}">
                  <a16:creationId xmlns:a16="http://schemas.microsoft.com/office/drawing/2014/main" id="{370C44DD-1ED4-B137-09E8-3BF9C978B67A}"/>
                </a:ext>
              </a:extLst>
            </p:cNvPr>
            <p:cNvSpPr/>
            <p:nvPr/>
          </p:nvSpPr>
          <p:spPr>
            <a:xfrm>
              <a:off x="8275020" y="4150062"/>
              <a:ext cx="378471" cy="38164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2095;p87">
              <a:extLst>
                <a:ext uri="{FF2B5EF4-FFF2-40B4-BE49-F238E27FC236}">
                  <a16:creationId xmlns:a16="http://schemas.microsoft.com/office/drawing/2014/main" id="{D55DA84A-43D9-0FDC-83BC-47993CDA6215}"/>
                </a:ext>
              </a:extLst>
            </p:cNvPr>
            <p:cNvSpPr txBox="1"/>
            <p:nvPr/>
          </p:nvSpPr>
          <p:spPr>
            <a:xfrm>
              <a:off x="9005219" y="2598426"/>
              <a:ext cx="40076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Articles published within the last 10 years were prioritized to ensure up-to-date information.</a:t>
              </a:r>
              <a:endParaRPr sz="1200" b="1" dirty="0">
                <a:solidFill>
                  <a:schemeClr val="tx1"/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2098;p87">
              <a:extLst>
                <a:ext uri="{FF2B5EF4-FFF2-40B4-BE49-F238E27FC236}">
                  <a16:creationId xmlns:a16="http://schemas.microsoft.com/office/drawing/2014/main" id="{CF905CEA-A8BA-D4D5-F86F-D430D891867B}"/>
                </a:ext>
              </a:extLst>
            </p:cNvPr>
            <p:cNvSpPr txBox="1"/>
            <p:nvPr/>
          </p:nvSpPr>
          <p:spPr>
            <a:xfrm>
              <a:off x="9005219" y="3354153"/>
              <a:ext cx="417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Studies published in English were selected for consistency in understanding.</a:t>
              </a:r>
              <a:endParaRPr lang="en-US" sz="1200" b="1" dirty="0">
                <a:solidFill>
                  <a:schemeClr val="tx1"/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2101;p87">
              <a:extLst>
                <a:ext uri="{FF2B5EF4-FFF2-40B4-BE49-F238E27FC236}">
                  <a16:creationId xmlns:a16="http://schemas.microsoft.com/office/drawing/2014/main" id="{CE0691AB-286B-640E-6FED-61E6332B3311}"/>
                </a:ext>
              </a:extLst>
            </p:cNvPr>
            <p:cNvSpPr txBox="1"/>
            <p:nvPr/>
          </p:nvSpPr>
          <p:spPr>
            <a:xfrm>
              <a:off x="9005219" y="4109880"/>
              <a:ext cx="43700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Studies discussing the economic and fiscal policies related to inflation in Bangladesh were included.</a:t>
              </a:r>
            </a:p>
          </p:txBody>
        </p:sp>
        <p:sp>
          <p:nvSpPr>
            <p:cNvPr id="16" name="Google Shape;2105;p87">
              <a:extLst>
                <a:ext uri="{FF2B5EF4-FFF2-40B4-BE49-F238E27FC236}">
                  <a16:creationId xmlns:a16="http://schemas.microsoft.com/office/drawing/2014/main" id="{72F1423B-3FC9-2A59-EE0B-34E2DD9102C5}"/>
                </a:ext>
              </a:extLst>
            </p:cNvPr>
            <p:cNvSpPr/>
            <p:nvPr/>
          </p:nvSpPr>
          <p:spPr>
            <a:xfrm>
              <a:off x="8292437" y="2687298"/>
              <a:ext cx="369762" cy="333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600" dirty="0"/>
            </a:p>
          </p:txBody>
        </p:sp>
        <p:sp>
          <p:nvSpPr>
            <p:cNvPr id="17" name="Google Shape;2106;p87">
              <a:extLst>
                <a:ext uri="{FF2B5EF4-FFF2-40B4-BE49-F238E27FC236}">
                  <a16:creationId xmlns:a16="http://schemas.microsoft.com/office/drawing/2014/main" id="{B562F026-ABAC-6AF4-FB4E-92FF538747D8}"/>
                </a:ext>
              </a:extLst>
            </p:cNvPr>
            <p:cNvSpPr/>
            <p:nvPr/>
          </p:nvSpPr>
          <p:spPr>
            <a:xfrm>
              <a:off x="8199624" y="3443696"/>
              <a:ext cx="555387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2107;p87">
              <a:extLst>
                <a:ext uri="{FF2B5EF4-FFF2-40B4-BE49-F238E27FC236}">
                  <a16:creationId xmlns:a16="http://schemas.microsoft.com/office/drawing/2014/main" id="{885BE825-5FF4-AE4B-2F41-27629A329EEE}"/>
                </a:ext>
              </a:extLst>
            </p:cNvPr>
            <p:cNvSpPr/>
            <p:nvPr/>
          </p:nvSpPr>
          <p:spPr>
            <a:xfrm>
              <a:off x="8217043" y="4200860"/>
              <a:ext cx="537968" cy="28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" name="Google Shape;816;p67"/>
          <p:cNvSpPr/>
          <p:nvPr/>
        </p:nvSpPr>
        <p:spPr>
          <a:xfrm>
            <a:off x="6814091" y="2156943"/>
            <a:ext cx="2281561" cy="550931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Sitka Text Semibold" pitchFamily="2" charset="0"/>
                <a:ea typeface="Open Sans"/>
                <a:cs typeface="Open Sans"/>
                <a:sym typeface="Open Sans"/>
              </a:rPr>
              <a:t>EXCLUSION CRITERIA</a:t>
            </a:r>
            <a:endParaRPr dirty="0">
              <a:solidFill>
                <a:schemeClr val="tx1"/>
              </a:solidFill>
              <a:latin typeface="Sitka Text Semibold" pitchFamily="2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oogle Shape;2088;p87">
            <a:extLst>
              <a:ext uri="{FF2B5EF4-FFF2-40B4-BE49-F238E27FC236}">
                <a16:creationId xmlns:a16="http://schemas.microsoft.com/office/drawing/2014/main" id="{292B11FB-592E-1FCF-5A2E-5CD678F0199C}"/>
              </a:ext>
            </a:extLst>
          </p:cNvPr>
          <p:cNvGrpSpPr/>
          <p:nvPr/>
        </p:nvGrpSpPr>
        <p:grpSpPr>
          <a:xfrm>
            <a:off x="6693687" y="3780278"/>
            <a:ext cx="5175681" cy="1933279"/>
            <a:chOff x="8199624" y="2598426"/>
            <a:chExt cx="5175681" cy="1933279"/>
          </a:xfrm>
        </p:grpSpPr>
        <p:sp>
          <p:nvSpPr>
            <p:cNvPr id="22" name="Google Shape;2089;p87">
              <a:extLst>
                <a:ext uri="{FF2B5EF4-FFF2-40B4-BE49-F238E27FC236}">
                  <a16:creationId xmlns:a16="http://schemas.microsoft.com/office/drawing/2014/main" id="{8D10AE72-A4FB-33AE-668B-3E6D1C4E5514}"/>
                </a:ext>
              </a:extLst>
            </p:cNvPr>
            <p:cNvSpPr/>
            <p:nvPr/>
          </p:nvSpPr>
          <p:spPr>
            <a:xfrm>
              <a:off x="8275020" y="2642910"/>
              <a:ext cx="387179" cy="35854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090;p87">
              <a:extLst>
                <a:ext uri="{FF2B5EF4-FFF2-40B4-BE49-F238E27FC236}">
                  <a16:creationId xmlns:a16="http://schemas.microsoft.com/office/drawing/2014/main" id="{6ABAE82D-586E-893C-2E1F-899B67DD5732}"/>
                </a:ext>
              </a:extLst>
            </p:cNvPr>
            <p:cNvSpPr/>
            <p:nvPr/>
          </p:nvSpPr>
          <p:spPr>
            <a:xfrm>
              <a:off x="8275020" y="3387740"/>
              <a:ext cx="387179" cy="3648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091;p87">
              <a:extLst>
                <a:ext uri="{FF2B5EF4-FFF2-40B4-BE49-F238E27FC236}">
                  <a16:creationId xmlns:a16="http://schemas.microsoft.com/office/drawing/2014/main" id="{370C44DD-1ED4-B137-09E8-3BF9C978B67A}"/>
                </a:ext>
              </a:extLst>
            </p:cNvPr>
            <p:cNvSpPr/>
            <p:nvPr/>
          </p:nvSpPr>
          <p:spPr>
            <a:xfrm>
              <a:off x="8275020" y="4150062"/>
              <a:ext cx="378471" cy="38164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5151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095;p87">
              <a:extLst>
                <a:ext uri="{FF2B5EF4-FFF2-40B4-BE49-F238E27FC236}">
                  <a16:creationId xmlns:a16="http://schemas.microsoft.com/office/drawing/2014/main" id="{D55DA84A-43D9-0FDC-83BC-47993CDA6215}"/>
                </a:ext>
              </a:extLst>
            </p:cNvPr>
            <p:cNvSpPr txBox="1"/>
            <p:nvPr/>
          </p:nvSpPr>
          <p:spPr>
            <a:xfrm>
              <a:off x="9005219" y="2598426"/>
              <a:ext cx="40076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Studies that did not specifically focus on inflation in Bangladesh or its economic impact were excluded.</a:t>
              </a:r>
              <a:endParaRPr sz="1200" b="1" dirty="0">
                <a:solidFill>
                  <a:schemeClr val="tx1"/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098;p87">
              <a:extLst>
                <a:ext uri="{FF2B5EF4-FFF2-40B4-BE49-F238E27FC236}">
                  <a16:creationId xmlns:a16="http://schemas.microsoft.com/office/drawing/2014/main" id="{CF905CEA-A8BA-D4D5-F86F-D430D891867B}"/>
                </a:ext>
              </a:extLst>
            </p:cNvPr>
            <p:cNvSpPr txBox="1"/>
            <p:nvPr/>
          </p:nvSpPr>
          <p:spPr>
            <a:xfrm>
              <a:off x="9005219" y="3404299"/>
              <a:ext cx="417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Studies published more than a decade ago were excluded.</a:t>
              </a:r>
              <a:endParaRPr lang="en-US" sz="1200" b="1" dirty="0">
                <a:solidFill>
                  <a:schemeClr val="tx1"/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101;p87">
              <a:extLst>
                <a:ext uri="{FF2B5EF4-FFF2-40B4-BE49-F238E27FC236}">
                  <a16:creationId xmlns:a16="http://schemas.microsoft.com/office/drawing/2014/main" id="{CE0691AB-286B-640E-6FED-61E6332B3311}"/>
                </a:ext>
              </a:extLst>
            </p:cNvPr>
            <p:cNvSpPr txBox="1"/>
            <p:nvPr/>
          </p:nvSpPr>
          <p:spPr>
            <a:xfrm>
              <a:off x="9005219" y="4109880"/>
              <a:ext cx="43700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Maiandra GD" panose="020E0502030308020204" pitchFamily="34" charset="0"/>
                </a:rPr>
                <a:t>If the same research group had multiple publications on the same topic, only the most recent and comprehensive one was included.</a:t>
              </a:r>
            </a:p>
          </p:txBody>
        </p:sp>
        <p:sp>
          <p:nvSpPr>
            <p:cNvPr id="28" name="Google Shape;2105;p87">
              <a:extLst>
                <a:ext uri="{FF2B5EF4-FFF2-40B4-BE49-F238E27FC236}">
                  <a16:creationId xmlns:a16="http://schemas.microsoft.com/office/drawing/2014/main" id="{72F1423B-3FC9-2A59-EE0B-34E2DD9102C5}"/>
                </a:ext>
              </a:extLst>
            </p:cNvPr>
            <p:cNvSpPr/>
            <p:nvPr/>
          </p:nvSpPr>
          <p:spPr>
            <a:xfrm>
              <a:off x="8292437" y="2687298"/>
              <a:ext cx="369762" cy="333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600" dirty="0"/>
            </a:p>
          </p:txBody>
        </p:sp>
        <p:sp>
          <p:nvSpPr>
            <p:cNvPr id="29" name="Google Shape;2106;p87">
              <a:extLst>
                <a:ext uri="{FF2B5EF4-FFF2-40B4-BE49-F238E27FC236}">
                  <a16:creationId xmlns:a16="http://schemas.microsoft.com/office/drawing/2014/main" id="{B562F026-ABAC-6AF4-FB4E-92FF538747D8}"/>
                </a:ext>
              </a:extLst>
            </p:cNvPr>
            <p:cNvSpPr/>
            <p:nvPr/>
          </p:nvSpPr>
          <p:spPr>
            <a:xfrm>
              <a:off x="8199624" y="3443696"/>
              <a:ext cx="555387" cy="381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2107;p87">
              <a:extLst>
                <a:ext uri="{FF2B5EF4-FFF2-40B4-BE49-F238E27FC236}">
                  <a16:creationId xmlns:a16="http://schemas.microsoft.com/office/drawing/2014/main" id="{885BE825-5FF4-AE4B-2F41-27629A329EEE}"/>
                </a:ext>
              </a:extLst>
            </p:cNvPr>
            <p:cNvSpPr/>
            <p:nvPr/>
          </p:nvSpPr>
          <p:spPr>
            <a:xfrm>
              <a:off x="8217043" y="4200860"/>
              <a:ext cx="537968" cy="28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45700" rIns="121900" bIns="60950" anchor="t" anchorCtr="0">
              <a:noAutofit/>
            </a:bodyPr>
            <a:lstStyle/>
            <a:p>
              <a:pPr marL="0" marR="0" lvl="0" indent="0" algn="ctr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" name="Google Shape;759;p65"/>
          <p:cNvGrpSpPr/>
          <p:nvPr/>
        </p:nvGrpSpPr>
        <p:grpSpPr>
          <a:xfrm>
            <a:off x="10076420" y="215375"/>
            <a:ext cx="1457151" cy="1365810"/>
            <a:chOff x="3180" y="399"/>
            <a:chExt cx="638" cy="602"/>
          </a:xfrm>
        </p:grpSpPr>
        <p:sp>
          <p:nvSpPr>
            <p:cNvPr id="33" name="Google Shape;760;p65"/>
            <p:cNvSpPr/>
            <p:nvPr/>
          </p:nvSpPr>
          <p:spPr>
            <a:xfrm>
              <a:off x="3180" y="504"/>
              <a:ext cx="628" cy="497"/>
            </a:xfrm>
            <a:custGeom>
              <a:avLst/>
              <a:gdLst/>
              <a:ahLst/>
              <a:cxnLst/>
              <a:rect l="l" t="t" r="r" b="b"/>
              <a:pathLst>
                <a:path w="263" h="208" extrusionOk="0">
                  <a:moveTo>
                    <a:pt x="258" y="199"/>
                  </a:moveTo>
                  <a:cubicBezTo>
                    <a:pt x="252" y="199"/>
                    <a:pt x="246" y="201"/>
                    <a:pt x="240" y="200"/>
                  </a:cubicBezTo>
                  <a:cubicBezTo>
                    <a:pt x="235" y="199"/>
                    <a:pt x="230" y="197"/>
                    <a:pt x="226" y="193"/>
                  </a:cubicBezTo>
                  <a:cubicBezTo>
                    <a:pt x="223" y="190"/>
                    <a:pt x="222" y="186"/>
                    <a:pt x="220" y="182"/>
                  </a:cubicBezTo>
                  <a:cubicBezTo>
                    <a:pt x="220" y="182"/>
                    <a:pt x="220" y="181"/>
                    <a:pt x="220" y="181"/>
                  </a:cubicBezTo>
                  <a:cubicBezTo>
                    <a:pt x="221" y="176"/>
                    <a:pt x="220" y="171"/>
                    <a:pt x="219" y="167"/>
                  </a:cubicBezTo>
                  <a:cubicBezTo>
                    <a:pt x="218" y="166"/>
                    <a:pt x="218" y="164"/>
                    <a:pt x="217" y="163"/>
                  </a:cubicBezTo>
                  <a:cubicBezTo>
                    <a:pt x="224" y="157"/>
                    <a:pt x="230" y="151"/>
                    <a:pt x="237" y="146"/>
                  </a:cubicBezTo>
                  <a:cubicBezTo>
                    <a:pt x="241" y="143"/>
                    <a:pt x="246" y="140"/>
                    <a:pt x="250" y="138"/>
                  </a:cubicBezTo>
                  <a:cubicBezTo>
                    <a:pt x="252" y="137"/>
                    <a:pt x="254" y="135"/>
                    <a:pt x="256" y="134"/>
                  </a:cubicBezTo>
                  <a:cubicBezTo>
                    <a:pt x="258" y="133"/>
                    <a:pt x="260" y="132"/>
                    <a:pt x="261" y="131"/>
                  </a:cubicBezTo>
                  <a:cubicBezTo>
                    <a:pt x="262" y="130"/>
                    <a:pt x="261" y="129"/>
                    <a:pt x="261" y="129"/>
                  </a:cubicBezTo>
                  <a:cubicBezTo>
                    <a:pt x="258" y="129"/>
                    <a:pt x="256" y="130"/>
                    <a:pt x="254" y="131"/>
                  </a:cubicBezTo>
                  <a:cubicBezTo>
                    <a:pt x="252" y="132"/>
                    <a:pt x="249" y="134"/>
                    <a:pt x="247" y="135"/>
                  </a:cubicBezTo>
                  <a:cubicBezTo>
                    <a:pt x="243" y="137"/>
                    <a:pt x="239" y="140"/>
                    <a:pt x="235" y="143"/>
                  </a:cubicBezTo>
                  <a:cubicBezTo>
                    <a:pt x="228" y="148"/>
                    <a:pt x="222" y="154"/>
                    <a:pt x="216" y="160"/>
                  </a:cubicBezTo>
                  <a:cubicBezTo>
                    <a:pt x="215" y="157"/>
                    <a:pt x="214" y="153"/>
                    <a:pt x="213" y="149"/>
                  </a:cubicBezTo>
                  <a:cubicBezTo>
                    <a:pt x="209" y="137"/>
                    <a:pt x="207" y="124"/>
                    <a:pt x="205" y="112"/>
                  </a:cubicBezTo>
                  <a:cubicBezTo>
                    <a:pt x="205" y="109"/>
                    <a:pt x="204" y="107"/>
                    <a:pt x="204" y="104"/>
                  </a:cubicBezTo>
                  <a:cubicBezTo>
                    <a:pt x="204" y="104"/>
                    <a:pt x="205" y="104"/>
                    <a:pt x="205" y="104"/>
                  </a:cubicBezTo>
                  <a:cubicBezTo>
                    <a:pt x="211" y="98"/>
                    <a:pt x="218" y="92"/>
                    <a:pt x="225" y="87"/>
                  </a:cubicBezTo>
                  <a:cubicBezTo>
                    <a:pt x="228" y="85"/>
                    <a:pt x="232" y="83"/>
                    <a:pt x="235" y="81"/>
                  </a:cubicBezTo>
                  <a:cubicBezTo>
                    <a:pt x="239" y="79"/>
                    <a:pt x="243" y="77"/>
                    <a:pt x="246" y="74"/>
                  </a:cubicBezTo>
                  <a:cubicBezTo>
                    <a:pt x="247" y="74"/>
                    <a:pt x="247" y="73"/>
                    <a:pt x="246" y="73"/>
                  </a:cubicBezTo>
                  <a:cubicBezTo>
                    <a:pt x="238" y="75"/>
                    <a:pt x="230" y="80"/>
                    <a:pt x="223" y="85"/>
                  </a:cubicBezTo>
                  <a:cubicBezTo>
                    <a:pt x="216" y="90"/>
                    <a:pt x="210" y="96"/>
                    <a:pt x="204" y="102"/>
                  </a:cubicBezTo>
                  <a:cubicBezTo>
                    <a:pt x="204" y="98"/>
                    <a:pt x="203" y="94"/>
                    <a:pt x="203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07" y="84"/>
                    <a:pt x="212" y="78"/>
                    <a:pt x="218" y="74"/>
                  </a:cubicBezTo>
                  <a:cubicBezTo>
                    <a:pt x="223" y="70"/>
                    <a:pt x="228" y="68"/>
                    <a:pt x="233" y="66"/>
                  </a:cubicBezTo>
                  <a:cubicBezTo>
                    <a:pt x="237" y="67"/>
                    <a:pt x="240" y="68"/>
                    <a:pt x="244" y="69"/>
                  </a:cubicBezTo>
                  <a:cubicBezTo>
                    <a:pt x="247" y="70"/>
                    <a:pt x="250" y="71"/>
                    <a:pt x="253" y="72"/>
                  </a:cubicBezTo>
                  <a:cubicBezTo>
                    <a:pt x="256" y="72"/>
                    <a:pt x="259" y="74"/>
                    <a:pt x="261" y="72"/>
                  </a:cubicBezTo>
                  <a:cubicBezTo>
                    <a:pt x="262" y="71"/>
                    <a:pt x="262" y="70"/>
                    <a:pt x="262" y="69"/>
                  </a:cubicBezTo>
                  <a:cubicBezTo>
                    <a:pt x="260" y="66"/>
                    <a:pt x="256" y="66"/>
                    <a:pt x="253" y="65"/>
                  </a:cubicBezTo>
                  <a:cubicBezTo>
                    <a:pt x="250" y="64"/>
                    <a:pt x="246" y="63"/>
                    <a:pt x="242" y="63"/>
                  </a:cubicBezTo>
                  <a:cubicBezTo>
                    <a:pt x="235" y="61"/>
                    <a:pt x="228" y="59"/>
                    <a:pt x="221" y="58"/>
                  </a:cubicBezTo>
                  <a:cubicBezTo>
                    <a:pt x="212" y="57"/>
                    <a:pt x="203" y="60"/>
                    <a:pt x="199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7" y="68"/>
                  </a:cubicBezTo>
                  <a:cubicBezTo>
                    <a:pt x="186" y="68"/>
                    <a:pt x="175" y="68"/>
                    <a:pt x="164" y="69"/>
                  </a:cubicBezTo>
                  <a:cubicBezTo>
                    <a:pt x="160" y="69"/>
                    <a:pt x="155" y="69"/>
                    <a:pt x="151" y="70"/>
                  </a:cubicBezTo>
                  <a:cubicBezTo>
                    <a:pt x="149" y="69"/>
                    <a:pt x="148" y="69"/>
                    <a:pt x="146" y="71"/>
                  </a:cubicBezTo>
                  <a:cubicBezTo>
                    <a:pt x="144" y="73"/>
                    <a:pt x="142" y="76"/>
                    <a:pt x="141" y="79"/>
                  </a:cubicBezTo>
                  <a:cubicBezTo>
                    <a:pt x="136" y="79"/>
                    <a:pt x="130" y="78"/>
                    <a:pt x="125" y="77"/>
                  </a:cubicBezTo>
                  <a:cubicBezTo>
                    <a:pt x="119" y="76"/>
                    <a:pt x="114" y="72"/>
                    <a:pt x="109" y="68"/>
                  </a:cubicBezTo>
                  <a:cubicBezTo>
                    <a:pt x="107" y="66"/>
                    <a:pt x="105" y="63"/>
                    <a:pt x="103" y="61"/>
                  </a:cubicBezTo>
                  <a:cubicBezTo>
                    <a:pt x="102" y="60"/>
                    <a:pt x="101" y="59"/>
                    <a:pt x="100" y="58"/>
                  </a:cubicBezTo>
                  <a:cubicBezTo>
                    <a:pt x="99" y="56"/>
                    <a:pt x="99" y="54"/>
                    <a:pt x="98" y="53"/>
                  </a:cubicBezTo>
                  <a:cubicBezTo>
                    <a:pt x="96" y="46"/>
                    <a:pt x="95" y="39"/>
                    <a:pt x="94" y="31"/>
                  </a:cubicBezTo>
                  <a:cubicBezTo>
                    <a:pt x="94" y="28"/>
                    <a:pt x="94" y="25"/>
                    <a:pt x="94" y="21"/>
                  </a:cubicBezTo>
                  <a:cubicBezTo>
                    <a:pt x="94" y="18"/>
                    <a:pt x="94" y="14"/>
                    <a:pt x="94" y="10"/>
                  </a:cubicBezTo>
                  <a:cubicBezTo>
                    <a:pt x="94" y="5"/>
                    <a:pt x="90" y="0"/>
                    <a:pt x="84" y="0"/>
                  </a:cubicBezTo>
                  <a:cubicBezTo>
                    <a:pt x="79" y="0"/>
                    <a:pt x="74" y="6"/>
                    <a:pt x="71" y="10"/>
                  </a:cubicBezTo>
                  <a:cubicBezTo>
                    <a:pt x="67" y="15"/>
                    <a:pt x="65" y="19"/>
                    <a:pt x="64" y="25"/>
                  </a:cubicBezTo>
                  <a:cubicBezTo>
                    <a:pt x="63" y="32"/>
                    <a:pt x="65" y="39"/>
                    <a:pt x="67" y="45"/>
                  </a:cubicBezTo>
                  <a:cubicBezTo>
                    <a:pt x="69" y="51"/>
                    <a:pt x="72" y="57"/>
                    <a:pt x="75" y="63"/>
                  </a:cubicBezTo>
                  <a:cubicBezTo>
                    <a:pt x="68" y="68"/>
                    <a:pt x="59" y="67"/>
                    <a:pt x="51" y="67"/>
                  </a:cubicBezTo>
                  <a:cubicBezTo>
                    <a:pt x="43" y="66"/>
                    <a:pt x="34" y="64"/>
                    <a:pt x="26" y="67"/>
                  </a:cubicBezTo>
                  <a:cubicBezTo>
                    <a:pt x="12" y="72"/>
                    <a:pt x="5" y="89"/>
                    <a:pt x="10" y="102"/>
                  </a:cubicBezTo>
                  <a:cubicBezTo>
                    <a:pt x="4" y="106"/>
                    <a:pt x="0" y="113"/>
                    <a:pt x="0" y="121"/>
                  </a:cubicBezTo>
                  <a:cubicBezTo>
                    <a:pt x="1" y="128"/>
                    <a:pt x="4" y="134"/>
                    <a:pt x="10" y="138"/>
                  </a:cubicBezTo>
                  <a:cubicBezTo>
                    <a:pt x="3" y="146"/>
                    <a:pt x="4" y="159"/>
                    <a:pt x="12" y="166"/>
                  </a:cubicBezTo>
                  <a:cubicBezTo>
                    <a:pt x="9" y="173"/>
                    <a:pt x="12" y="183"/>
                    <a:pt x="19" y="188"/>
                  </a:cubicBezTo>
                  <a:cubicBezTo>
                    <a:pt x="26" y="195"/>
                    <a:pt x="37" y="197"/>
                    <a:pt x="47" y="197"/>
                  </a:cubicBezTo>
                  <a:cubicBezTo>
                    <a:pt x="70" y="196"/>
                    <a:pt x="89" y="183"/>
                    <a:pt x="108" y="174"/>
                  </a:cubicBezTo>
                  <a:cubicBezTo>
                    <a:pt x="119" y="169"/>
                    <a:pt x="130" y="165"/>
                    <a:pt x="142" y="165"/>
                  </a:cubicBezTo>
                  <a:cubicBezTo>
                    <a:pt x="144" y="174"/>
                    <a:pt x="147" y="183"/>
                    <a:pt x="150" y="192"/>
                  </a:cubicBezTo>
                  <a:cubicBezTo>
                    <a:pt x="151" y="193"/>
                    <a:pt x="153" y="194"/>
                    <a:pt x="154" y="194"/>
                  </a:cubicBezTo>
                  <a:cubicBezTo>
                    <a:pt x="168" y="194"/>
                    <a:pt x="181" y="194"/>
                    <a:pt x="195" y="194"/>
                  </a:cubicBezTo>
                  <a:cubicBezTo>
                    <a:pt x="200" y="193"/>
                    <a:pt x="207" y="194"/>
                    <a:pt x="212" y="192"/>
                  </a:cubicBezTo>
                  <a:cubicBezTo>
                    <a:pt x="214" y="191"/>
                    <a:pt x="216" y="190"/>
                    <a:pt x="217" y="189"/>
                  </a:cubicBezTo>
                  <a:cubicBezTo>
                    <a:pt x="218" y="192"/>
                    <a:pt x="220" y="195"/>
                    <a:pt x="223" y="198"/>
                  </a:cubicBezTo>
                  <a:cubicBezTo>
                    <a:pt x="227" y="203"/>
                    <a:pt x="232" y="205"/>
                    <a:pt x="238" y="207"/>
                  </a:cubicBezTo>
                  <a:cubicBezTo>
                    <a:pt x="244" y="208"/>
                    <a:pt x="252" y="208"/>
                    <a:pt x="259" y="206"/>
                  </a:cubicBezTo>
                  <a:cubicBezTo>
                    <a:pt x="263" y="205"/>
                    <a:pt x="262" y="199"/>
                    <a:pt x="258" y="199"/>
                  </a:cubicBezTo>
                  <a:moveTo>
                    <a:pt x="210" y="64"/>
                  </a:moveTo>
                  <a:cubicBezTo>
                    <a:pt x="215" y="62"/>
                    <a:pt x="221" y="63"/>
                    <a:pt x="226" y="64"/>
                  </a:cubicBezTo>
                  <a:cubicBezTo>
                    <a:pt x="227" y="64"/>
                    <a:pt x="228" y="64"/>
                    <a:pt x="228" y="65"/>
                  </a:cubicBezTo>
                  <a:cubicBezTo>
                    <a:pt x="224" y="66"/>
                    <a:pt x="219" y="69"/>
                    <a:pt x="216" y="72"/>
                  </a:cubicBezTo>
                  <a:cubicBezTo>
                    <a:pt x="211" y="76"/>
                    <a:pt x="206" y="80"/>
                    <a:pt x="203" y="86"/>
                  </a:cubicBezTo>
                  <a:cubicBezTo>
                    <a:pt x="203" y="80"/>
                    <a:pt x="203" y="74"/>
                    <a:pt x="201" y="69"/>
                  </a:cubicBezTo>
                  <a:cubicBezTo>
                    <a:pt x="201" y="69"/>
                    <a:pt x="201" y="69"/>
                    <a:pt x="201" y="69"/>
                  </a:cubicBezTo>
                  <a:cubicBezTo>
                    <a:pt x="203" y="66"/>
                    <a:pt x="207" y="65"/>
                    <a:pt x="210" y="64"/>
                  </a:cubicBezTo>
                  <a:moveTo>
                    <a:pt x="88" y="173"/>
                  </a:moveTo>
                  <a:cubicBezTo>
                    <a:pt x="71" y="182"/>
                    <a:pt x="52" y="193"/>
                    <a:pt x="33" y="187"/>
                  </a:cubicBezTo>
                  <a:cubicBezTo>
                    <a:pt x="24" y="184"/>
                    <a:pt x="14" y="176"/>
                    <a:pt x="20" y="166"/>
                  </a:cubicBezTo>
                  <a:cubicBezTo>
                    <a:pt x="21" y="165"/>
                    <a:pt x="21" y="162"/>
                    <a:pt x="19" y="161"/>
                  </a:cubicBezTo>
                  <a:cubicBezTo>
                    <a:pt x="11" y="158"/>
                    <a:pt x="10" y="145"/>
                    <a:pt x="17" y="140"/>
                  </a:cubicBezTo>
                  <a:cubicBezTo>
                    <a:pt x="20" y="138"/>
                    <a:pt x="19" y="135"/>
                    <a:pt x="17" y="134"/>
                  </a:cubicBezTo>
                  <a:cubicBezTo>
                    <a:pt x="11" y="131"/>
                    <a:pt x="7" y="126"/>
                    <a:pt x="7" y="120"/>
                  </a:cubicBezTo>
                  <a:cubicBezTo>
                    <a:pt x="7" y="114"/>
                    <a:pt x="11" y="109"/>
                    <a:pt x="16" y="106"/>
                  </a:cubicBezTo>
                  <a:cubicBezTo>
                    <a:pt x="18" y="105"/>
                    <a:pt x="18" y="103"/>
                    <a:pt x="18" y="102"/>
                  </a:cubicBezTo>
                  <a:cubicBezTo>
                    <a:pt x="14" y="96"/>
                    <a:pt x="14" y="88"/>
                    <a:pt x="17" y="82"/>
                  </a:cubicBezTo>
                  <a:cubicBezTo>
                    <a:pt x="21" y="75"/>
                    <a:pt x="27" y="72"/>
                    <a:pt x="34" y="72"/>
                  </a:cubicBezTo>
                  <a:cubicBezTo>
                    <a:pt x="49" y="70"/>
                    <a:pt x="66" y="77"/>
                    <a:pt x="78" y="66"/>
                  </a:cubicBezTo>
                  <a:cubicBezTo>
                    <a:pt x="79" y="65"/>
                    <a:pt x="78" y="63"/>
                    <a:pt x="77" y="63"/>
                  </a:cubicBezTo>
                  <a:cubicBezTo>
                    <a:pt x="73" y="52"/>
                    <a:pt x="69" y="41"/>
                    <a:pt x="68" y="30"/>
                  </a:cubicBezTo>
                  <a:cubicBezTo>
                    <a:pt x="68" y="24"/>
                    <a:pt x="71" y="19"/>
                    <a:pt x="74" y="14"/>
                  </a:cubicBezTo>
                  <a:cubicBezTo>
                    <a:pt x="76" y="12"/>
                    <a:pt x="78" y="11"/>
                    <a:pt x="79" y="9"/>
                  </a:cubicBezTo>
                  <a:cubicBezTo>
                    <a:pt x="81" y="7"/>
                    <a:pt x="84" y="4"/>
                    <a:pt x="87" y="7"/>
                  </a:cubicBezTo>
                  <a:cubicBezTo>
                    <a:pt x="89" y="9"/>
                    <a:pt x="88" y="12"/>
                    <a:pt x="88" y="15"/>
                  </a:cubicBezTo>
                  <a:cubicBezTo>
                    <a:pt x="88" y="19"/>
                    <a:pt x="88" y="22"/>
                    <a:pt x="88" y="26"/>
                  </a:cubicBezTo>
                  <a:cubicBezTo>
                    <a:pt x="88" y="32"/>
                    <a:pt x="89" y="38"/>
                    <a:pt x="90" y="44"/>
                  </a:cubicBezTo>
                  <a:cubicBezTo>
                    <a:pt x="91" y="50"/>
                    <a:pt x="92" y="58"/>
                    <a:pt x="96" y="63"/>
                  </a:cubicBezTo>
                  <a:cubicBezTo>
                    <a:pt x="99" y="67"/>
                    <a:pt x="103" y="71"/>
                    <a:pt x="107" y="75"/>
                  </a:cubicBezTo>
                  <a:cubicBezTo>
                    <a:pt x="116" y="83"/>
                    <a:pt x="128" y="86"/>
                    <a:pt x="140" y="86"/>
                  </a:cubicBezTo>
                  <a:cubicBezTo>
                    <a:pt x="139" y="90"/>
                    <a:pt x="139" y="94"/>
                    <a:pt x="139" y="98"/>
                  </a:cubicBezTo>
                  <a:cubicBezTo>
                    <a:pt x="139" y="108"/>
                    <a:pt x="138" y="119"/>
                    <a:pt x="139" y="129"/>
                  </a:cubicBezTo>
                  <a:cubicBezTo>
                    <a:pt x="139" y="138"/>
                    <a:pt x="139" y="146"/>
                    <a:pt x="140" y="154"/>
                  </a:cubicBezTo>
                  <a:cubicBezTo>
                    <a:pt x="121" y="155"/>
                    <a:pt x="104" y="164"/>
                    <a:pt x="88" y="173"/>
                  </a:cubicBezTo>
                  <a:moveTo>
                    <a:pt x="210" y="182"/>
                  </a:moveTo>
                  <a:cubicBezTo>
                    <a:pt x="208" y="185"/>
                    <a:pt x="200" y="184"/>
                    <a:pt x="197" y="184"/>
                  </a:cubicBezTo>
                  <a:cubicBezTo>
                    <a:pt x="184" y="185"/>
                    <a:pt x="170" y="185"/>
                    <a:pt x="157" y="185"/>
                  </a:cubicBezTo>
                  <a:cubicBezTo>
                    <a:pt x="150" y="168"/>
                    <a:pt x="147" y="149"/>
                    <a:pt x="147" y="130"/>
                  </a:cubicBezTo>
                  <a:cubicBezTo>
                    <a:pt x="146" y="120"/>
                    <a:pt x="146" y="110"/>
                    <a:pt x="146" y="101"/>
                  </a:cubicBezTo>
                  <a:cubicBezTo>
                    <a:pt x="146" y="91"/>
                    <a:pt x="147" y="83"/>
                    <a:pt x="151" y="75"/>
                  </a:cubicBezTo>
                  <a:cubicBezTo>
                    <a:pt x="151" y="74"/>
                    <a:pt x="152" y="74"/>
                    <a:pt x="152" y="74"/>
                  </a:cubicBezTo>
                  <a:cubicBezTo>
                    <a:pt x="153" y="74"/>
                    <a:pt x="154" y="74"/>
                    <a:pt x="156" y="74"/>
                  </a:cubicBezTo>
                  <a:cubicBezTo>
                    <a:pt x="160" y="74"/>
                    <a:pt x="164" y="75"/>
                    <a:pt x="169" y="75"/>
                  </a:cubicBezTo>
                  <a:cubicBezTo>
                    <a:pt x="178" y="75"/>
                    <a:pt x="187" y="76"/>
                    <a:pt x="196" y="75"/>
                  </a:cubicBezTo>
                  <a:cubicBezTo>
                    <a:pt x="196" y="79"/>
                    <a:pt x="196" y="82"/>
                    <a:pt x="196" y="85"/>
                  </a:cubicBezTo>
                  <a:cubicBezTo>
                    <a:pt x="195" y="91"/>
                    <a:pt x="195" y="97"/>
                    <a:pt x="196" y="103"/>
                  </a:cubicBezTo>
                  <a:cubicBezTo>
                    <a:pt x="196" y="115"/>
                    <a:pt x="198" y="127"/>
                    <a:pt x="201" y="139"/>
                  </a:cubicBezTo>
                  <a:cubicBezTo>
                    <a:pt x="202" y="145"/>
                    <a:pt x="204" y="150"/>
                    <a:pt x="205" y="156"/>
                  </a:cubicBezTo>
                  <a:cubicBezTo>
                    <a:pt x="207" y="161"/>
                    <a:pt x="209" y="166"/>
                    <a:pt x="210" y="171"/>
                  </a:cubicBezTo>
                  <a:cubicBezTo>
                    <a:pt x="211" y="175"/>
                    <a:pt x="212" y="179"/>
                    <a:pt x="210" y="1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761;p65"/>
            <p:cNvSpPr/>
            <p:nvPr/>
          </p:nvSpPr>
          <p:spPr>
            <a:xfrm>
              <a:off x="3605" y="882"/>
              <a:ext cx="38" cy="55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2" y="5"/>
                  </a:moveTo>
                  <a:cubicBezTo>
                    <a:pt x="2" y="6"/>
                    <a:pt x="2" y="6"/>
                    <a:pt x="3" y="6"/>
                  </a:cubicBezTo>
                  <a:cubicBezTo>
                    <a:pt x="1" y="9"/>
                    <a:pt x="0" y="13"/>
                    <a:pt x="2" y="16"/>
                  </a:cubicBezTo>
                  <a:cubicBezTo>
                    <a:pt x="4" y="20"/>
                    <a:pt x="10" y="23"/>
                    <a:pt x="14" y="18"/>
                  </a:cubicBezTo>
                  <a:cubicBezTo>
                    <a:pt x="16" y="14"/>
                    <a:pt x="15" y="6"/>
                    <a:pt x="12" y="3"/>
                  </a:cubicBezTo>
                  <a:cubicBezTo>
                    <a:pt x="9" y="0"/>
                    <a:pt x="3" y="0"/>
                    <a:pt x="2" y="5"/>
                  </a:cubicBezTo>
                  <a:moveTo>
                    <a:pt x="9" y="16"/>
                  </a:moveTo>
                  <a:cubicBezTo>
                    <a:pt x="7" y="17"/>
                    <a:pt x="5" y="13"/>
                    <a:pt x="6" y="11"/>
                  </a:cubicBezTo>
                  <a:cubicBezTo>
                    <a:pt x="6" y="9"/>
                    <a:pt x="7" y="7"/>
                    <a:pt x="9" y="5"/>
                  </a:cubicBezTo>
                  <a:cubicBezTo>
                    <a:pt x="10" y="5"/>
                    <a:pt x="10" y="7"/>
                    <a:pt x="11" y="8"/>
                  </a:cubicBezTo>
                  <a:cubicBezTo>
                    <a:pt x="11" y="10"/>
                    <a:pt x="12" y="15"/>
                    <a:pt x="9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762;p65"/>
            <p:cNvSpPr/>
            <p:nvPr/>
          </p:nvSpPr>
          <p:spPr>
            <a:xfrm>
              <a:off x="3677" y="700"/>
              <a:ext cx="141" cy="103"/>
            </a:xfrm>
            <a:custGeom>
              <a:avLst/>
              <a:gdLst/>
              <a:ahLst/>
              <a:cxnLst/>
              <a:rect l="l" t="t" r="r" b="b"/>
              <a:pathLst>
                <a:path w="59" h="43" extrusionOk="0">
                  <a:moveTo>
                    <a:pt x="26" y="16"/>
                  </a:moveTo>
                  <a:cubicBezTo>
                    <a:pt x="17" y="23"/>
                    <a:pt x="8" y="31"/>
                    <a:pt x="1" y="40"/>
                  </a:cubicBezTo>
                  <a:cubicBezTo>
                    <a:pt x="0" y="42"/>
                    <a:pt x="2" y="43"/>
                    <a:pt x="3" y="42"/>
                  </a:cubicBezTo>
                  <a:cubicBezTo>
                    <a:pt x="10" y="33"/>
                    <a:pt x="19" y="25"/>
                    <a:pt x="28" y="18"/>
                  </a:cubicBezTo>
                  <a:cubicBezTo>
                    <a:pt x="33" y="15"/>
                    <a:pt x="37" y="12"/>
                    <a:pt x="42" y="10"/>
                  </a:cubicBezTo>
                  <a:cubicBezTo>
                    <a:pt x="47" y="7"/>
                    <a:pt x="53" y="5"/>
                    <a:pt x="58" y="2"/>
                  </a:cubicBezTo>
                  <a:cubicBezTo>
                    <a:pt x="59" y="1"/>
                    <a:pt x="58" y="0"/>
                    <a:pt x="57" y="0"/>
                  </a:cubicBezTo>
                  <a:cubicBezTo>
                    <a:pt x="52" y="1"/>
                    <a:pt x="47" y="4"/>
                    <a:pt x="42" y="6"/>
                  </a:cubicBezTo>
                  <a:cubicBezTo>
                    <a:pt x="36" y="9"/>
                    <a:pt x="31" y="12"/>
                    <a:pt x="26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763;p65"/>
            <p:cNvSpPr/>
            <p:nvPr/>
          </p:nvSpPr>
          <p:spPr>
            <a:xfrm>
              <a:off x="3691" y="750"/>
              <a:ext cx="127" cy="98"/>
            </a:xfrm>
            <a:custGeom>
              <a:avLst/>
              <a:gdLst/>
              <a:ahLst/>
              <a:cxnLst/>
              <a:rect l="l" t="t" r="r" b="b"/>
              <a:pathLst>
                <a:path w="53" h="41" extrusionOk="0">
                  <a:moveTo>
                    <a:pt x="51" y="0"/>
                  </a:moveTo>
                  <a:cubicBezTo>
                    <a:pt x="41" y="2"/>
                    <a:pt x="31" y="9"/>
                    <a:pt x="23" y="15"/>
                  </a:cubicBezTo>
                  <a:cubicBezTo>
                    <a:pt x="14" y="21"/>
                    <a:pt x="7" y="29"/>
                    <a:pt x="1" y="37"/>
                  </a:cubicBezTo>
                  <a:cubicBezTo>
                    <a:pt x="0" y="39"/>
                    <a:pt x="2" y="41"/>
                    <a:pt x="3" y="39"/>
                  </a:cubicBezTo>
                  <a:cubicBezTo>
                    <a:pt x="10" y="31"/>
                    <a:pt x="17" y="24"/>
                    <a:pt x="26" y="18"/>
                  </a:cubicBezTo>
                  <a:cubicBezTo>
                    <a:pt x="30" y="15"/>
                    <a:pt x="34" y="12"/>
                    <a:pt x="39" y="10"/>
                  </a:cubicBezTo>
                  <a:cubicBezTo>
                    <a:pt x="43" y="7"/>
                    <a:pt x="48" y="5"/>
                    <a:pt x="52" y="2"/>
                  </a:cubicBezTo>
                  <a:cubicBezTo>
                    <a:pt x="53" y="1"/>
                    <a:pt x="52" y="0"/>
                    <a:pt x="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764;p65"/>
            <p:cNvSpPr/>
            <p:nvPr/>
          </p:nvSpPr>
          <p:spPr>
            <a:xfrm>
              <a:off x="3706" y="870"/>
              <a:ext cx="102" cy="74"/>
            </a:xfrm>
            <a:custGeom>
              <a:avLst/>
              <a:gdLst/>
              <a:ahLst/>
              <a:cxnLst/>
              <a:rect l="l" t="t" r="r" b="b"/>
              <a:pathLst>
                <a:path w="43" h="31" extrusionOk="0">
                  <a:moveTo>
                    <a:pt x="19" y="10"/>
                  </a:moveTo>
                  <a:cubicBezTo>
                    <a:pt x="12" y="15"/>
                    <a:pt x="6" y="21"/>
                    <a:pt x="1" y="29"/>
                  </a:cubicBezTo>
                  <a:cubicBezTo>
                    <a:pt x="0" y="30"/>
                    <a:pt x="2" y="31"/>
                    <a:pt x="3" y="30"/>
                  </a:cubicBezTo>
                  <a:cubicBezTo>
                    <a:pt x="8" y="24"/>
                    <a:pt x="14" y="18"/>
                    <a:pt x="21" y="13"/>
                  </a:cubicBezTo>
                  <a:cubicBezTo>
                    <a:pt x="24" y="11"/>
                    <a:pt x="28" y="9"/>
                    <a:pt x="31" y="7"/>
                  </a:cubicBezTo>
                  <a:cubicBezTo>
                    <a:pt x="35" y="5"/>
                    <a:pt x="39" y="4"/>
                    <a:pt x="42" y="2"/>
                  </a:cubicBezTo>
                  <a:cubicBezTo>
                    <a:pt x="43" y="1"/>
                    <a:pt x="43" y="0"/>
                    <a:pt x="42" y="0"/>
                  </a:cubicBezTo>
                  <a:cubicBezTo>
                    <a:pt x="34" y="0"/>
                    <a:pt x="25" y="6"/>
                    <a:pt x="19" y="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765;p65"/>
            <p:cNvSpPr/>
            <p:nvPr/>
          </p:nvSpPr>
          <p:spPr>
            <a:xfrm>
              <a:off x="3732" y="903"/>
              <a:ext cx="86" cy="72"/>
            </a:xfrm>
            <a:custGeom>
              <a:avLst/>
              <a:gdLst/>
              <a:ahLst/>
              <a:cxnLst/>
              <a:rect l="l" t="t" r="r" b="b"/>
              <a:pathLst>
                <a:path w="36" h="30" extrusionOk="0">
                  <a:moveTo>
                    <a:pt x="35" y="0"/>
                  </a:moveTo>
                  <a:cubicBezTo>
                    <a:pt x="31" y="0"/>
                    <a:pt x="28" y="2"/>
                    <a:pt x="25" y="4"/>
                  </a:cubicBezTo>
                  <a:cubicBezTo>
                    <a:pt x="22" y="6"/>
                    <a:pt x="19" y="8"/>
                    <a:pt x="16" y="11"/>
                  </a:cubicBezTo>
                  <a:cubicBezTo>
                    <a:pt x="11" y="15"/>
                    <a:pt x="6" y="21"/>
                    <a:pt x="1" y="27"/>
                  </a:cubicBezTo>
                  <a:cubicBezTo>
                    <a:pt x="0" y="28"/>
                    <a:pt x="2" y="30"/>
                    <a:pt x="3" y="29"/>
                  </a:cubicBezTo>
                  <a:cubicBezTo>
                    <a:pt x="8" y="23"/>
                    <a:pt x="13" y="18"/>
                    <a:pt x="19" y="14"/>
                  </a:cubicBezTo>
                  <a:cubicBezTo>
                    <a:pt x="22" y="11"/>
                    <a:pt x="25" y="9"/>
                    <a:pt x="28" y="7"/>
                  </a:cubicBezTo>
                  <a:cubicBezTo>
                    <a:pt x="30" y="5"/>
                    <a:pt x="33" y="4"/>
                    <a:pt x="35" y="1"/>
                  </a:cubicBezTo>
                  <a:cubicBezTo>
                    <a:pt x="36" y="1"/>
                    <a:pt x="35" y="0"/>
                    <a:pt x="3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766;p65"/>
            <p:cNvSpPr/>
            <p:nvPr/>
          </p:nvSpPr>
          <p:spPr>
            <a:xfrm>
              <a:off x="3486" y="473"/>
              <a:ext cx="103" cy="108"/>
            </a:xfrm>
            <a:custGeom>
              <a:avLst/>
              <a:gdLst/>
              <a:ahLst/>
              <a:cxnLst/>
              <a:rect l="l" t="t" r="r" b="b"/>
              <a:pathLst>
                <a:path w="43" h="45" extrusionOk="0">
                  <a:moveTo>
                    <a:pt x="7" y="39"/>
                  </a:moveTo>
                  <a:cubicBezTo>
                    <a:pt x="15" y="45"/>
                    <a:pt x="27" y="39"/>
                    <a:pt x="33" y="33"/>
                  </a:cubicBezTo>
                  <a:cubicBezTo>
                    <a:pt x="40" y="27"/>
                    <a:pt x="43" y="17"/>
                    <a:pt x="38" y="9"/>
                  </a:cubicBezTo>
                  <a:cubicBezTo>
                    <a:pt x="34" y="3"/>
                    <a:pt x="27" y="0"/>
                    <a:pt x="21" y="3"/>
                  </a:cubicBezTo>
                  <a:cubicBezTo>
                    <a:pt x="14" y="4"/>
                    <a:pt x="8" y="9"/>
                    <a:pt x="4" y="15"/>
                  </a:cubicBezTo>
                  <a:cubicBezTo>
                    <a:pt x="1" y="23"/>
                    <a:pt x="0" y="34"/>
                    <a:pt x="7" y="39"/>
                  </a:cubicBezTo>
                  <a:moveTo>
                    <a:pt x="8" y="20"/>
                  </a:moveTo>
                  <a:cubicBezTo>
                    <a:pt x="11" y="12"/>
                    <a:pt x="19" y="7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9" y="5"/>
                    <a:pt x="30" y="6"/>
                  </a:cubicBezTo>
                  <a:cubicBezTo>
                    <a:pt x="34" y="7"/>
                    <a:pt x="36" y="12"/>
                    <a:pt x="37" y="16"/>
                  </a:cubicBezTo>
                  <a:cubicBezTo>
                    <a:pt x="37" y="26"/>
                    <a:pt x="29" y="33"/>
                    <a:pt x="20" y="36"/>
                  </a:cubicBezTo>
                  <a:cubicBezTo>
                    <a:pt x="16" y="37"/>
                    <a:pt x="11" y="37"/>
                    <a:pt x="8" y="32"/>
                  </a:cubicBezTo>
                  <a:cubicBezTo>
                    <a:pt x="7" y="28"/>
                    <a:pt x="7" y="24"/>
                    <a:pt x="8" y="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767;p65"/>
            <p:cNvSpPr/>
            <p:nvPr/>
          </p:nvSpPr>
          <p:spPr>
            <a:xfrm>
              <a:off x="3612" y="425"/>
              <a:ext cx="79" cy="141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4" y="41"/>
                  </a:moveTo>
                  <a:cubicBezTo>
                    <a:pt x="3" y="46"/>
                    <a:pt x="2" y="52"/>
                    <a:pt x="5" y="57"/>
                  </a:cubicBezTo>
                  <a:cubicBezTo>
                    <a:pt x="6" y="59"/>
                    <a:pt x="10" y="58"/>
                    <a:pt x="10" y="55"/>
                  </a:cubicBezTo>
                  <a:cubicBezTo>
                    <a:pt x="10" y="55"/>
                    <a:pt x="10" y="54"/>
                    <a:pt x="9" y="54"/>
                  </a:cubicBezTo>
                  <a:cubicBezTo>
                    <a:pt x="9" y="48"/>
                    <a:pt x="9" y="43"/>
                    <a:pt x="12" y="38"/>
                  </a:cubicBezTo>
                  <a:cubicBezTo>
                    <a:pt x="12" y="38"/>
                    <a:pt x="12" y="37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7" y="38"/>
                    <a:pt x="20" y="41"/>
                    <a:pt x="23" y="45"/>
                  </a:cubicBezTo>
                  <a:cubicBezTo>
                    <a:pt x="25" y="47"/>
                    <a:pt x="26" y="52"/>
                    <a:pt x="30" y="52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3" y="48"/>
                    <a:pt x="28" y="43"/>
                    <a:pt x="26" y="41"/>
                  </a:cubicBezTo>
                  <a:cubicBezTo>
                    <a:pt x="23" y="37"/>
                    <a:pt x="20" y="34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5" y="19"/>
                    <a:pt x="28" y="15"/>
                    <a:pt x="31" y="10"/>
                  </a:cubicBezTo>
                  <a:cubicBezTo>
                    <a:pt x="32" y="8"/>
                    <a:pt x="33" y="5"/>
                    <a:pt x="32" y="3"/>
                  </a:cubicBezTo>
                  <a:cubicBezTo>
                    <a:pt x="32" y="1"/>
                    <a:pt x="30" y="0"/>
                    <a:pt x="28" y="1"/>
                  </a:cubicBezTo>
                  <a:cubicBezTo>
                    <a:pt x="27" y="2"/>
                    <a:pt x="27" y="3"/>
                    <a:pt x="27" y="3"/>
                  </a:cubicBezTo>
                  <a:cubicBezTo>
                    <a:pt x="26" y="5"/>
                    <a:pt x="25" y="7"/>
                    <a:pt x="24" y="9"/>
                  </a:cubicBezTo>
                  <a:cubicBezTo>
                    <a:pt x="22" y="11"/>
                    <a:pt x="21" y="13"/>
                    <a:pt x="19" y="16"/>
                  </a:cubicBezTo>
                  <a:cubicBezTo>
                    <a:pt x="16" y="20"/>
                    <a:pt x="13" y="24"/>
                    <a:pt x="10" y="28"/>
                  </a:cubicBezTo>
                  <a:cubicBezTo>
                    <a:pt x="9" y="30"/>
                    <a:pt x="8" y="32"/>
                    <a:pt x="7" y="34"/>
                  </a:cubicBezTo>
                  <a:cubicBezTo>
                    <a:pt x="6" y="27"/>
                    <a:pt x="4" y="20"/>
                    <a:pt x="3" y="13"/>
                  </a:cubicBezTo>
                  <a:cubicBezTo>
                    <a:pt x="2" y="12"/>
                    <a:pt x="0" y="12"/>
                    <a:pt x="0" y="14"/>
                  </a:cubicBezTo>
                  <a:cubicBezTo>
                    <a:pt x="2" y="23"/>
                    <a:pt x="3" y="32"/>
                    <a:pt x="4" y="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768;p65"/>
            <p:cNvSpPr/>
            <p:nvPr/>
          </p:nvSpPr>
          <p:spPr>
            <a:xfrm>
              <a:off x="3734" y="399"/>
              <a:ext cx="22" cy="112"/>
            </a:xfrm>
            <a:custGeom>
              <a:avLst/>
              <a:gdLst/>
              <a:ahLst/>
              <a:cxnLst/>
              <a:rect l="l" t="t" r="r" b="b"/>
              <a:pathLst>
                <a:path w="9" h="47" extrusionOk="0">
                  <a:moveTo>
                    <a:pt x="2" y="27"/>
                  </a:moveTo>
                  <a:cubicBezTo>
                    <a:pt x="2" y="31"/>
                    <a:pt x="2" y="36"/>
                    <a:pt x="2" y="40"/>
                  </a:cubicBezTo>
                  <a:cubicBezTo>
                    <a:pt x="2" y="42"/>
                    <a:pt x="2" y="47"/>
                    <a:pt x="5" y="47"/>
                  </a:cubicBezTo>
                  <a:cubicBezTo>
                    <a:pt x="9" y="46"/>
                    <a:pt x="8" y="41"/>
                    <a:pt x="8" y="39"/>
                  </a:cubicBezTo>
                  <a:cubicBezTo>
                    <a:pt x="8" y="35"/>
                    <a:pt x="7" y="30"/>
                    <a:pt x="7" y="26"/>
                  </a:cubicBezTo>
                  <a:cubicBezTo>
                    <a:pt x="6" y="18"/>
                    <a:pt x="5" y="9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1" y="10"/>
                    <a:pt x="2" y="19"/>
                    <a:pt x="2" y="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769;p65"/>
            <p:cNvSpPr/>
            <p:nvPr/>
          </p:nvSpPr>
          <p:spPr>
            <a:xfrm>
              <a:off x="3737" y="554"/>
              <a:ext cx="19" cy="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2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8"/>
                    <a:pt x="3" y="9"/>
                    <a:pt x="5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7" y="2"/>
                    <a:pt x="7" y="2"/>
                  </a:cubicBezTo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09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6"/>
          <p:cNvSpPr/>
          <p:nvPr/>
        </p:nvSpPr>
        <p:spPr>
          <a:xfrm>
            <a:off x="3988066" y="5438405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01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66"/>
          <p:cNvSpPr/>
          <p:nvPr/>
        </p:nvSpPr>
        <p:spPr>
          <a:xfrm>
            <a:off x="5450774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02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66"/>
          <p:cNvSpPr/>
          <p:nvPr/>
        </p:nvSpPr>
        <p:spPr>
          <a:xfrm>
            <a:off x="7067471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03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66"/>
          <p:cNvSpPr/>
          <p:nvPr/>
        </p:nvSpPr>
        <p:spPr>
          <a:xfrm>
            <a:off x="8684168" y="5438404"/>
            <a:ext cx="13572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04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448;p58"/>
          <p:cNvSpPr txBox="1">
            <a:spLocks/>
          </p:cNvSpPr>
          <p:nvPr/>
        </p:nvSpPr>
        <p:spPr>
          <a:xfrm>
            <a:off x="397958" y="652688"/>
            <a:ext cx="11357112" cy="5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  <a:t>Data Extraction &amp;</a:t>
            </a:r>
            <a:b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</a:b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  <a:t>Quality Assessment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oogle Shape;450;p58"/>
          <p:cNvGrpSpPr/>
          <p:nvPr/>
        </p:nvGrpSpPr>
        <p:grpSpPr>
          <a:xfrm>
            <a:off x="3765084" y="2915252"/>
            <a:ext cx="3160451" cy="2823099"/>
            <a:chOff x="2919591" y="1725342"/>
            <a:chExt cx="3258628" cy="3258628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" name="Google Shape;451;p58"/>
            <p:cNvGrpSpPr/>
            <p:nvPr/>
          </p:nvGrpSpPr>
          <p:grpSpPr>
            <a:xfrm>
              <a:off x="2919591" y="1725342"/>
              <a:ext cx="2137215" cy="1598048"/>
              <a:chOff x="4657725" y="946151"/>
              <a:chExt cx="2441575" cy="1825625"/>
            </a:xfrm>
            <a:grpFill/>
          </p:grpSpPr>
          <p:sp>
            <p:nvSpPr>
              <p:cNvPr id="18" name="Google Shape;452;p58"/>
              <p:cNvSpPr/>
              <p:nvPr/>
            </p:nvSpPr>
            <p:spPr>
              <a:xfrm>
                <a:off x="5953125" y="2046288"/>
                <a:ext cx="1146175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468" extrusionOk="0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453;p58"/>
              <p:cNvSpPr/>
              <p:nvPr/>
            </p:nvSpPr>
            <p:spPr>
              <a:xfrm>
                <a:off x="4657725" y="946151"/>
                <a:ext cx="2151063" cy="18256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40" extrusionOk="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" name="Google Shape;454;p58"/>
            <p:cNvGrpSpPr/>
            <p:nvPr/>
          </p:nvGrpSpPr>
          <p:grpSpPr>
            <a:xfrm>
              <a:off x="2919591" y="2873157"/>
              <a:ext cx="1598048" cy="2110813"/>
              <a:chOff x="4657725" y="2257426"/>
              <a:chExt cx="1825625" cy="2411413"/>
            </a:xfrm>
            <a:grpFill/>
          </p:grpSpPr>
          <p:sp>
            <p:nvSpPr>
              <p:cNvPr id="16" name="Google Shape;455;p58"/>
              <p:cNvSpPr/>
              <p:nvPr/>
            </p:nvSpPr>
            <p:spPr>
              <a:xfrm>
                <a:off x="5753100" y="2257426"/>
                <a:ext cx="5937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904" extrusionOk="0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456;p58"/>
              <p:cNvSpPr/>
              <p:nvPr/>
            </p:nvSpPr>
            <p:spPr>
              <a:xfrm>
                <a:off x="4657725" y="2517776"/>
                <a:ext cx="1825625" cy="21510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96" extrusionOk="0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" name="Google Shape;457;p58"/>
            <p:cNvGrpSpPr/>
            <p:nvPr/>
          </p:nvGrpSpPr>
          <p:grpSpPr>
            <a:xfrm>
              <a:off x="4053509" y="3385921"/>
              <a:ext cx="2124709" cy="1598048"/>
              <a:chOff x="5953125" y="2843213"/>
              <a:chExt cx="2427288" cy="1825625"/>
            </a:xfrm>
            <a:grpFill/>
          </p:grpSpPr>
          <p:sp>
            <p:nvSpPr>
              <p:cNvPr id="14" name="Google Shape;458;p58"/>
              <p:cNvSpPr/>
              <p:nvPr/>
            </p:nvSpPr>
            <p:spPr>
              <a:xfrm>
                <a:off x="5953125" y="2989263"/>
                <a:ext cx="1146175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468" extrusionOk="0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459;p58"/>
              <p:cNvSpPr/>
              <p:nvPr/>
            </p:nvSpPr>
            <p:spPr>
              <a:xfrm>
                <a:off x="6230938" y="2843213"/>
                <a:ext cx="2149475" cy="18256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40" extrusionOk="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" name="Google Shape;460;p58"/>
            <p:cNvGrpSpPr/>
            <p:nvPr/>
          </p:nvGrpSpPr>
          <p:grpSpPr>
            <a:xfrm>
              <a:off x="4580171" y="1725342"/>
              <a:ext cx="1598048" cy="2151111"/>
              <a:chOff x="6554788" y="946151"/>
              <a:chExt cx="1825625" cy="2457450"/>
            </a:xfrm>
            <a:grpFill/>
          </p:grpSpPr>
          <p:sp>
            <p:nvSpPr>
              <p:cNvPr id="12" name="Google Shape;461;p58"/>
              <p:cNvSpPr/>
              <p:nvPr/>
            </p:nvSpPr>
            <p:spPr>
              <a:xfrm>
                <a:off x="6691313" y="2257426"/>
                <a:ext cx="5937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904" extrusionOk="0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" name="Google Shape;462;p58"/>
              <p:cNvSpPr/>
              <p:nvPr/>
            </p:nvSpPr>
            <p:spPr>
              <a:xfrm>
                <a:off x="6554788" y="946151"/>
                <a:ext cx="1825625" cy="2151063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696" extrusionOk="0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0" name="Google Shape;463;p58"/>
          <p:cNvSpPr txBox="1"/>
          <p:nvPr/>
        </p:nvSpPr>
        <p:spPr>
          <a:xfrm>
            <a:off x="7644008" y="3021529"/>
            <a:ext cx="2634490" cy="121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rPr>
              <a:t>Database Coverage</a:t>
            </a:r>
          </a:p>
          <a:p>
            <a:pPr lvl="0"/>
            <a:endParaRPr lang="en-US" sz="1600" b="1" dirty="0">
              <a:solidFill>
                <a:schemeClr val="accent3">
                  <a:lumMod val="40000"/>
                  <a:lumOff val="60000"/>
                </a:schemeClr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  <a:p>
            <a:pPr lvl="0"/>
            <a:endParaRPr lang="en-US" sz="1600" b="1" dirty="0">
              <a:solidFill>
                <a:schemeClr val="accent3">
                  <a:lumMod val="40000"/>
                  <a:lumOff val="60000"/>
                </a:schemeClr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  <a:p>
            <a:pPr lvl="0"/>
            <a:endParaRPr sz="1600" b="1" dirty="0">
              <a:solidFill>
                <a:schemeClr val="accent3">
                  <a:lumMod val="40000"/>
                  <a:lumOff val="60000"/>
                </a:schemeClr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464;p58"/>
          <p:cNvSpPr txBox="1"/>
          <p:nvPr/>
        </p:nvSpPr>
        <p:spPr>
          <a:xfrm>
            <a:off x="7644008" y="3315382"/>
            <a:ext cx="2743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100" b="1" dirty="0">
              <a:solidFill>
                <a:srgbClr val="FEFEFE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pen Sans"/>
              <a:sym typeface="Open Sans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100" b="1" dirty="0">
                <a:solidFill>
                  <a:srgbClr val="FEFEF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en Sans"/>
                <a:sym typeface="Open Sans"/>
              </a:rPr>
              <a:t>Scopus: 5 papers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lang="en-US" sz="1100" b="1" dirty="0">
              <a:solidFill>
                <a:srgbClr val="FEFEFE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pen Sans"/>
              <a:sym typeface="Open Sans"/>
            </a:endParaRPr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100" b="1" dirty="0">
                <a:solidFill>
                  <a:srgbClr val="FEFEF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en Sans"/>
                <a:sym typeface="Open Sans"/>
              </a:rPr>
              <a:t>Web of Science (SCIE): 5 papers</a:t>
            </a:r>
          </a:p>
          <a:p>
            <a:pPr lvl="0"/>
            <a:endParaRPr lang="en-US" sz="1100" b="1" dirty="0">
              <a:solidFill>
                <a:srgbClr val="FEFEFE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22" name="Google Shape;465;p58"/>
          <p:cNvSpPr txBox="1"/>
          <p:nvPr/>
        </p:nvSpPr>
        <p:spPr>
          <a:xfrm>
            <a:off x="7535298" y="5123203"/>
            <a:ext cx="1886635" cy="4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aiandra GD" panose="020E0502030308020204" pitchFamily="34" charset="0"/>
              </a:rPr>
              <a:t>Credibility Assurance</a:t>
            </a:r>
            <a:endParaRPr b="1" dirty="0">
              <a:solidFill>
                <a:schemeClr val="accent3">
                  <a:lumMod val="40000"/>
                  <a:lumOff val="60000"/>
                </a:schemeClr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468;p58"/>
          <p:cNvSpPr txBox="1"/>
          <p:nvPr/>
        </p:nvSpPr>
        <p:spPr>
          <a:xfrm>
            <a:off x="898108" y="2872069"/>
            <a:ext cx="2257213" cy="37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/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aiandra GD" panose="020E0502030308020204" pitchFamily="34" charset="0"/>
                <a:ea typeface="Open Sans"/>
                <a:cs typeface="Open Sans"/>
                <a:sym typeface="Open Sans"/>
              </a:rPr>
              <a:t>Journal Impact Factors</a:t>
            </a:r>
          </a:p>
          <a:p>
            <a:pPr lvl="0" algn="r"/>
            <a:endParaRPr lang="en-US" sz="2000" dirty="0">
              <a:solidFill>
                <a:srgbClr val="FEFEFE"/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  <a:p>
            <a:pPr lvl="0"/>
            <a:endParaRPr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Google Shape;469;p58"/>
          <p:cNvSpPr txBox="1"/>
          <p:nvPr/>
        </p:nvSpPr>
        <p:spPr>
          <a:xfrm>
            <a:off x="617870" y="4844912"/>
            <a:ext cx="2609881" cy="4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/>
            <a:r>
              <a:rPr 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aiandra GD" panose="020E0502030308020204" pitchFamily="34" charset="0"/>
              </a:rPr>
              <a:t>Cross-Referencing with Similar SLRs</a:t>
            </a:r>
            <a:endParaRPr sz="1800" b="1" dirty="0">
              <a:solidFill>
                <a:schemeClr val="accent3">
                  <a:lumMod val="40000"/>
                  <a:lumOff val="60000"/>
                </a:schemeClr>
              </a:solidFill>
              <a:latin typeface="Maiandra GD" panose="020E0502030308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470;p58"/>
          <p:cNvSpPr txBox="1"/>
          <p:nvPr/>
        </p:nvSpPr>
        <p:spPr>
          <a:xfrm>
            <a:off x="1204118" y="5172490"/>
            <a:ext cx="2844800" cy="96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sz="11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Open Sans"/>
              <a:sym typeface="Open Sans"/>
            </a:endParaRPr>
          </a:p>
        </p:txBody>
      </p:sp>
      <p:grpSp>
        <p:nvGrpSpPr>
          <p:cNvPr id="27" name="Google Shape;3914;p115"/>
          <p:cNvGrpSpPr/>
          <p:nvPr/>
        </p:nvGrpSpPr>
        <p:grpSpPr>
          <a:xfrm>
            <a:off x="9428085" y="197777"/>
            <a:ext cx="2670499" cy="1426837"/>
            <a:chOff x="1076" y="1204"/>
            <a:chExt cx="4371" cy="2602"/>
          </a:xfrm>
        </p:grpSpPr>
        <p:sp>
          <p:nvSpPr>
            <p:cNvPr id="28" name="Google Shape;3915;p115"/>
            <p:cNvSpPr/>
            <p:nvPr/>
          </p:nvSpPr>
          <p:spPr>
            <a:xfrm>
              <a:off x="3031" y="1204"/>
              <a:ext cx="2416" cy="614"/>
            </a:xfrm>
            <a:custGeom>
              <a:avLst/>
              <a:gdLst/>
              <a:ahLst/>
              <a:cxnLst/>
              <a:rect l="l" t="t" r="r" b="b"/>
              <a:pathLst>
                <a:path w="2416" h="614" extrusionOk="0">
                  <a:moveTo>
                    <a:pt x="0" y="86"/>
                  </a:moveTo>
                  <a:lnTo>
                    <a:pt x="0" y="281"/>
                  </a:lnTo>
                  <a:lnTo>
                    <a:pt x="1687" y="614"/>
                  </a:lnTo>
                  <a:lnTo>
                    <a:pt x="2416" y="369"/>
                  </a:lnTo>
                  <a:lnTo>
                    <a:pt x="2416" y="148"/>
                  </a:lnTo>
                  <a:lnTo>
                    <a:pt x="83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B9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3916;p115"/>
            <p:cNvSpPr/>
            <p:nvPr/>
          </p:nvSpPr>
          <p:spPr>
            <a:xfrm>
              <a:off x="1076" y="2095"/>
              <a:ext cx="2100" cy="1711"/>
            </a:xfrm>
            <a:custGeom>
              <a:avLst/>
              <a:gdLst/>
              <a:ahLst/>
              <a:cxnLst/>
              <a:rect l="l" t="t" r="r" b="b"/>
              <a:pathLst>
                <a:path w="2100" h="1711" extrusionOk="0">
                  <a:moveTo>
                    <a:pt x="0" y="124"/>
                  </a:moveTo>
                  <a:lnTo>
                    <a:pt x="0" y="318"/>
                  </a:lnTo>
                  <a:lnTo>
                    <a:pt x="1274" y="1711"/>
                  </a:lnTo>
                  <a:lnTo>
                    <a:pt x="2100" y="1249"/>
                  </a:lnTo>
                  <a:lnTo>
                    <a:pt x="2100" y="942"/>
                  </a:lnTo>
                  <a:lnTo>
                    <a:pt x="576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917;p115"/>
            <p:cNvSpPr/>
            <p:nvPr/>
          </p:nvSpPr>
          <p:spPr>
            <a:xfrm>
              <a:off x="1076" y="2095"/>
              <a:ext cx="2100" cy="1348"/>
            </a:xfrm>
            <a:custGeom>
              <a:avLst/>
              <a:gdLst/>
              <a:ahLst/>
              <a:cxnLst/>
              <a:rect l="l" t="t" r="r" b="b"/>
              <a:pathLst>
                <a:path w="2100" h="1348" extrusionOk="0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4E62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918;p115"/>
            <p:cNvSpPr/>
            <p:nvPr/>
          </p:nvSpPr>
          <p:spPr>
            <a:xfrm>
              <a:off x="1652" y="1786"/>
              <a:ext cx="2299" cy="1251"/>
            </a:xfrm>
            <a:custGeom>
              <a:avLst/>
              <a:gdLst/>
              <a:ahLst/>
              <a:cxnLst/>
              <a:rect l="l" t="t" r="r" b="b"/>
              <a:pathLst>
                <a:path w="2299" h="1251" extrusionOk="0">
                  <a:moveTo>
                    <a:pt x="0" y="114"/>
                  </a:moveTo>
                  <a:lnTo>
                    <a:pt x="0" y="309"/>
                  </a:lnTo>
                  <a:lnTo>
                    <a:pt x="1524" y="1251"/>
                  </a:lnTo>
                  <a:lnTo>
                    <a:pt x="2299" y="871"/>
                  </a:lnTo>
                  <a:lnTo>
                    <a:pt x="2299" y="607"/>
                  </a:lnTo>
                  <a:lnTo>
                    <a:pt x="638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AF00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919;p115"/>
            <p:cNvSpPr/>
            <p:nvPr/>
          </p:nvSpPr>
          <p:spPr>
            <a:xfrm>
              <a:off x="1652" y="1786"/>
              <a:ext cx="2299" cy="933"/>
            </a:xfrm>
            <a:custGeom>
              <a:avLst/>
              <a:gdLst/>
              <a:ahLst/>
              <a:cxnLst/>
              <a:rect l="l" t="t" r="r" b="b"/>
              <a:pathLst>
                <a:path w="2299" h="933" extrusionOk="0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920;p115"/>
            <p:cNvSpPr/>
            <p:nvPr/>
          </p:nvSpPr>
          <p:spPr>
            <a:xfrm>
              <a:off x="2290" y="1485"/>
              <a:ext cx="2428" cy="908"/>
            </a:xfrm>
            <a:custGeom>
              <a:avLst/>
              <a:gdLst/>
              <a:ahLst/>
              <a:cxnLst/>
              <a:rect l="l" t="t" r="r" b="b"/>
              <a:pathLst>
                <a:path w="2428" h="908" extrusionOk="0">
                  <a:moveTo>
                    <a:pt x="0" y="107"/>
                  </a:moveTo>
                  <a:lnTo>
                    <a:pt x="0" y="301"/>
                  </a:lnTo>
                  <a:lnTo>
                    <a:pt x="1661" y="908"/>
                  </a:lnTo>
                  <a:lnTo>
                    <a:pt x="2428" y="584"/>
                  </a:lnTo>
                  <a:lnTo>
                    <a:pt x="2428" y="333"/>
                  </a:lnTo>
                  <a:lnTo>
                    <a:pt x="741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B4001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921;p115"/>
            <p:cNvSpPr/>
            <p:nvPr/>
          </p:nvSpPr>
          <p:spPr>
            <a:xfrm>
              <a:off x="2290" y="1485"/>
              <a:ext cx="2428" cy="593"/>
            </a:xfrm>
            <a:custGeom>
              <a:avLst/>
              <a:gdLst/>
              <a:ahLst/>
              <a:cxnLst/>
              <a:rect l="l" t="t" r="r" b="b"/>
              <a:pathLst>
                <a:path w="2428" h="593" extrusionOk="0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36A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922;p115"/>
            <p:cNvSpPr/>
            <p:nvPr/>
          </p:nvSpPr>
          <p:spPr>
            <a:xfrm>
              <a:off x="3031" y="1204"/>
              <a:ext cx="2416" cy="324"/>
            </a:xfrm>
            <a:custGeom>
              <a:avLst/>
              <a:gdLst/>
              <a:ahLst/>
              <a:cxnLst/>
              <a:rect l="l" t="t" r="r" b="b"/>
              <a:pathLst>
                <a:path w="2416" h="324" extrusionOk="0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8ABD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923;p115"/>
            <p:cNvSpPr/>
            <p:nvPr/>
          </p:nvSpPr>
          <p:spPr>
            <a:xfrm>
              <a:off x="2290" y="1485"/>
              <a:ext cx="2428" cy="593"/>
            </a:xfrm>
            <a:custGeom>
              <a:avLst/>
              <a:gdLst/>
              <a:ahLst/>
              <a:cxnLst/>
              <a:rect l="l" t="t" r="r" b="b"/>
              <a:pathLst>
                <a:path w="2428" h="593" extrusionOk="0">
                  <a:moveTo>
                    <a:pt x="0" y="107"/>
                  </a:moveTo>
                  <a:lnTo>
                    <a:pt x="741" y="0"/>
                  </a:lnTo>
                  <a:lnTo>
                    <a:pt x="2428" y="333"/>
                  </a:lnTo>
                  <a:lnTo>
                    <a:pt x="1661" y="59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924;p115"/>
            <p:cNvSpPr/>
            <p:nvPr/>
          </p:nvSpPr>
          <p:spPr>
            <a:xfrm>
              <a:off x="3031" y="1204"/>
              <a:ext cx="2416" cy="324"/>
            </a:xfrm>
            <a:custGeom>
              <a:avLst/>
              <a:gdLst/>
              <a:ahLst/>
              <a:cxnLst/>
              <a:rect l="l" t="t" r="r" b="b"/>
              <a:pathLst>
                <a:path w="2416" h="324" extrusionOk="0">
                  <a:moveTo>
                    <a:pt x="0" y="86"/>
                  </a:moveTo>
                  <a:lnTo>
                    <a:pt x="830" y="0"/>
                  </a:lnTo>
                  <a:lnTo>
                    <a:pt x="2416" y="148"/>
                  </a:lnTo>
                  <a:lnTo>
                    <a:pt x="1687" y="32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925;p115"/>
            <p:cNvSpPr/>
            <p:nvPr/>
          </p:nvSpPr>
          <p:spPr>
            <a:xfrm>
              <a:off x="1652" y="1786"/>
              <a:ext cx="2299" cy="933"/>
            </a:xfrm>
            <a:custGeom>
              <a:avLst/>
              <a:gdLst/>
              <a:ahLst/>
              <a:cxnLst/>
              <a:rect l="l" t="t" r="r" b="b"/>
              <a:pathLst>
                <a:path w="2299" h="933" extrusionOk="0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AAD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26;p115"/>
            <p:cNvSpPr/>
            <p:nvPr/>
          </p:nvSpPr>
          <p:spPr>
            <a:xfrm>
              <a:off x="1652" y="1786"/>
              <a:ext cx="2299" cy="933"/>
            </a:xfrm>
            <a:custGeom>
              <a:avLst/>
              <a:gdLst/>
              <a:ahLst/>
              <a:cxnLst/>
              <a:rect l="l" t="t" r="r" b="b"/>
              <a:pathLst>
                <a:path w="2299" h="933" extrusionOk="0">
                  <a:moveTo>
                    <a:pt x="0" y="114"/>
                  </a:moveTo>
                  <a:lnTo>
                    <a:pt x="638" y="0"/>
                  </a:lnTo>
                  <a:lnTo>
                    <a:pt x="2299" y="607"/>
                  </a:lnTo>
                  <a:lnTo>
                    <a:pt x="1524" y="933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3927;p115"/>
            <p:cNvSpPr/>
            <p:nvPr/>
          </p:nvSpPr>
          <p:spPr>
            <a:xfrm>
              <a:off x="1076" y="2095"/>
              <a:ext cx="2100" cy="1348"/>
            </a:xfrm>
            <a:custGeom>
              <a:avLst/>
              <a:gdLst/>
              <a:ahLst/>
              <a:cxnLst/>
              <a:rect l="l" t="t" r="r" b="b"/>
              <a:pathLst>
                <a:path w="2100" h="1348" extrusionOk="0">
                  <a:moveTo>
                    <a:pt x="0" y="124"/>
                  </a:moveTo>
                  <a:lnTo>
                    <a:pt x="576" y="0"/>
                  </a:lnTo>
                  <a:lnTo>
                    <a:pt x="2100" y="942"/>
                  </a:lnTo>
                  <a:lnTo>
                    <a:pt x="1274" y="134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E59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" name="Google Shape;3928;p115"/>
          <p:cNvSpPr/>
          <p:nvPr/>
        </p:nvSpPr>
        <p:spPr>
          <a:xfrm rot="898892">
            <a:off x="9426220" y="128169"/>
            <a:ext cx="788773" cy="694247"/>
          </a:xfrm>
          <a:custGeom>
            <a:avLst/>
            <a:gdLst/>
            <a:ahLst/>
            <a:cxnLst/>
            <a:rect l="l" t="t" r="r" b="b"/>
            <a:pathLst>
              <a:path w="672" h="684" extrusionOk="0">
                <a:moveTo>
                  <a:pt x="4" y="397"/>
                </a:moveTo>
                <a:cubicBezTo>
                  <a:pt x="5" y="397"/>
                  <a:pt x="6" y="397"/>
                  <a:pt x="7" y="398"/>
                </a:cubicBezTo>
                <a:cubicBezTo>
                  <a:pt x="8" y="398"/>
                  <a:pt x="9" y="399"/>
                  <a:pt x="9" y="399"/>
                </a:cubicBezTo>
                <a:cubicBezTo>
                  <a:pt x="9" y="399"/>
                  <a:pt x="9" y="399"/>
                  <a:pt x="9" y="401"/>
                </a:cubicBezTo>
                <a:cubicBezTo>
                  <a:pt x="9" y="402"/>
                  <a:pt x="10" y="403"/>
                  <a:pt x="12" y="403"/>
                </a:cubicBezTo>
                <a:cubicBezTo>
                  <a:pt x="13" y="404"/>
                  <a:pt x="15" y="403"/>
                  <a:pt x="15" y="403"/>
                </a:cubicBezTo>
                <a:cubicBezTo>
                  <a:pt x="15" y="403"/>
                  <a:pt x="48" y="424"/>
                  <a:pt x="55" y="429"/>
                </a:cubicBezTo>
                <a:cubicBezTo>
                  <a:pt x="63" y="433"/>
                  <a:pt x="80" y="444"/>
                  <a:pt x="88" y="450"/>
                </a:cubicBezTo>
                <a:cubicBezTo>
                  <a:pt x="97" y="455"/>
                  <a:pt x="108" y="462"/>
                  <a:pt x="114" y="466"/>
                </a:cubicBezTo>
                <a:cubicBezTo>
                  <a:pt x="120" y="470"/>
                  <a:pt x="126" y="474"/>
                  <a:pt x="129" y="476"/>
                </a:cubicBezTo>
                <a:cubicBezTo>
                  <a:pt x="133" y="478"/>
                  <a:pt x="135" y="479"/>
                  <a:pt x="135" y="479"/>
                </a:cubicBezTo>
                <a:cubicBezTo>
                  <a:pt x="135" y="479"/>
                  <a:pt x="135" y="480"/>
                  <a:pt x="135" y="480"/>
                </a:cubicBezTo>
                <a:cubicBezTo>
                  <a:pt x="135" y="480"/>
                  <a:pt x="134" y="481"/>
                  <a:pt x="135" y="482"/>
                </a:cubicBezTo>
                <a:cubicBezTo>
                  <a:pt x="136" y="483"/>
                  <a:pt x="136" y="483"/>
                  <a:pt x="138" y="483"/>
                </a:cubicBezTo>
                <a:cubicBezTo>
                  <a:pt x="139" y="484"/>
                  <a:pt x="140" y="483"/>
                  <a:pt x="140" y="483"/>
                </a:cubicBezTo>
                <a:cubicBezTo>
                  <a:pt x="140" y="483"/>
                  <a:pt x="141" y="483"/>
                  <a:pt x="141" y="484"/>
                </a:cubicBezTo>
                <a:cubicBezTo>
                  <a:pt x="141" y="484"/>
                  <a:pt x="142" y="484"/>
                  <a:pt x="142" y="485"/>
                </a:cubicBezTo>
                <a:cubicBezTo>
                  <a:pt x="143" y="486"/>
                  <a:pt x="144" y="486"/>
                  <a:pt x="144" y="487"/>
                </a:cubicBezTo>
                <a:cubicBezTo>
                  <a:pt x="145" y="488"/>
                  <a:pt x="146" y="488"/>
                  <a:pt x="146" y="488"/>
                </a:cubicBezTo>
                <a:cubicBezTo>
                  <a:pt x="147" y="488"/>
                  <a:pt x="148" y="487"/>
                  <a:pt x="148" y="487"/>
                </a:cubicBezTo>
                <a:cubicBezTo>
                  <a:pt x="148" y="487"/>
                  <a:pt x="149" y="487"/>
                  <a:pt x="149" y="486"/>
                </a:cubicBezTo>
                <a:cubicBezTo>
                  <a:pt x="150" y="485"/>
                  <a:pt x="150" y="485"/>
                  <a:pt x="150" y="485"/>
                </a:cubicBezTo>
                <a:cubicBezTo>
                  <a:pt x="150" y="485"/>
                  <a:pt x="151" y="485"/>
                  <a:pt x="151" y="485"/>
                </a:cubicBezTo>
                <a:cubicBezTo>
                  <a:pt x="151" y="485"/>
                  <a:pt x="153" y="484"/>
                  <a:pt x="153" y="484"/>
                </a:cubicBezTo>
                <a:cubicBezTo>
                  <a:pt x="153" y="484"/>
                  <a:pt x="153" y="484"/>
                  <a:pt x="154" y="485"/>
                </a:cubicBezTo>
                <a:cubicBezTo>
                  <a:pt x="154" y="485"/>
                  <a:pt x="156" y="484"/>
                  <a:pt x="156" y="484"/>
                </a:cubicBezTo>
                <a:cubicBezTo>
                  <a:pt x="156" y="484"/>
                  <a:pt x="157" y="484"/>
                  <a:pt x="157" y="484"/>
                </a:cubicBezTo>
                <a:cubicBezTo>
                  <a:pt x="158" y="483"/>
                  <a:pt x="158" y="482"/>
                  <a:pt x="158" y="482"/>
                </a:cubicBezTo>
                <a:cubicBezTo>
                  <a:pt x="159" y="481"/>
                  <a:pt x="159" y="480"/>
                  <a:pt x="160" y="479"/>
                </a:cubicBezTo>
                <a:cubicBezTo>
                  <a:pt x="160" y="478"/>
                  <a:pt x="160" y="478"/>
                  <a:pt x="160" y="478"/>
                </a:cubicBezTo>
                <a:cubicBezTo>
                  <a:pt x="160" y="478"/>
                  <a:pt x="168" y="463"/>
                  <a:pt x="171" y="458"/>
                </a:cubicBezTo>
                <a:cubicBezTo>
                  <a:pt x="175" y="452"/>
                  <a:pt x="185" y="433"/>
                  <a:pt x="190" y="424"/>
                </a:cubicBezTo>
                <a:cubicBezTo>
                  <a:pt x="195" y="415"/>
                  <a:pt x="202" y="403"/>
                  <a:pt x="206" y="396"/>
                </a:cubicBezTo>
                <a:cubicBezTo>
                  <a:pt x="210" y="388"/>
                  <a:pt x="218" y="375"/>
                  <a:pt x="219" y="373"/>
                </a:cubicBezTo>
                <a:cubicBezTo>
                  <a:pt x="219" y="372"/>
                  <a:pt x="220" y="371"/>
                  <a:pt x="220" y="371"/>
                </a:cubicBezTo>
                <a:cubicBezTo>
                  <a:pt x="221" y="370"/>
                  <a:pt x="221" y="370"/>
                  <a:pt x="222" y="369"/>
                </a:cubicBezTo>
                <a:cubicBezTo>
                  <a:pt x="222" y="368"/>
                  <a:pt x="223" y="368"/>
                  <a:pt x="223" y="368"/>
                </a:cubicBezTo>
                <a:cubicBezTo>
                  <a:pt x="224" y="367"/>
                  <a:pt x="225" y="366"/>
                  <a:pt x="224" y="365"/>
                </a:cubicBezTo>
                <a:cubicBezTo>
                  <a:pt x="224" y="363"/>
                  <a:pt x="222" y="363"/>
                  <a:pt x="221" y="363"/>
                </a:cubicBezTo>
                <a:cubicBezTo>
                  <a:pt x="220" y="362"/>
                  <a:pt x="219" y="361"/>
                  <a:pt x="219" y="361"/>
                </a:cubicBezTo>
                <a:cubicBezTo>
                  <a:pt x="218" y="361"/>
                  <a:pt x="218" y="361"/>
                  <a:pt x="217" y="360"/>
                </a:cubicBezTo>
                <a:cubicBezTo>
                  <a:pt x="216" y="359"/>
                  <a:pt x="211" y="356"/>
                  <a:pt x="208" y="355"/>
                </a:cubicBezTo>
                <a:cubicBezTo>
                  <a:pt x="205" y="353"/>
                  <a:pt x="202" y="351"/>
                  <a:pt x="202" y="351"/>
                </a:cubicBezTo>
                <a:cubicBezTo>
                  <a:pt x="202" y="351"/>
                  <a:pt x="202" y="351"/>
                  <a:pt x="202" y="350"/>
                </a:cubicBezTo>
                <a:cubicBezTo>
                  <a:pt x="203" y="349"/>
                  <a:pt x="202" y="349"/>
                  <a:pt x="202" y="349"/>
                </a:cubicBezTo>
                <a:cubicBezTo>
                  <a:pt x="201" y="349"/>
                  <a:pt x="201" y="349"/>
                  <a:pt x="201" y="348"/>
                </a:cubicBezTo>
                <a:cubicBezTo>
                  <a:pt x="201" y="348"/>
                  <a:pt x="199" y="347"/>
                  <a:pt x="197" y="346"/>
                </a:cubicBezTo>
                <a:cubicBezTo>
                  <a:pt x="196" y="345"/>
                  <a:pt x="195" y="345"/>
                  <a:pt x="195" y="345"/>
                </a:cubicBezTo>
                <a:cubicBezTo>
                  <a:pt x="194" y="346"/>
                  <a:pt x="193" y="346"/>
                  <a:pt x="193" y="346"/>
                </a:cubicBezTo>
                <a:cubicBezTo>
                  <a:pt x="193" y="346"/>
                  <a:pt x="172" y="332"/>
                  <a:pt x="170" y="331"/>
                </a:cubicBezTo>
                <a:cubicBezTo>
                  <a:pt x="168" y="330"/>
                  <a:pt x="166" y="328"/>
                  <a:pt x="166" y="328"/>
                </a:cubicBezTo>
                <a:cubicBezTo>
                  <a:pt x="166" y="328"/>
                  <a:pt x="166" y="327"/>
                  <a:pt x="166" y="327"/>
                </a:cubicBezTo>
                <a:cubicBezTo>
                  <a:pt x="167" y="326"/>
                  <a:pt x="166" y="326"/>
                  <a:pt x="166" y="326"/>
                </a:cubicBezTo>
                <a:cubicBezTo>
                  <a:pt x="166" y="326"/>
                  <a:pt x="166" y="325"/>
                  <a:pt x="167" y="325"/>
                </a:cubicBezTo>
                <a:cubicBezTo>
                  <a:pt x="167" y="324"/>
                  <a:pt x="168" y="324"/>
                  <a:pt x="168" y="324"/>
                </a:cubicBezTo>
                <a:cubicBezTo>
                  <a:pt x="169" y="324"/>
                  <a:pt x="169" y="323"/>
                  <a:pt x="171" y="321"/>
                </a:cubicBezTo>
                <a:cubicBezTo>
                  <a:pt x="173" y="318"/>
                  <a:pt x="173" y="317"/>
                  <a:pt x="173" y="317"/>
                </a:cubicBezTo>
                <a:cubicBezTo>
                  <a:pt x="173" y="317"/>
                  <a:pt x="173" y="317"/>
                  <a:pt x="174" y="316"/>
                </a:cubicBezTo>
                <a:cubicBezTo>
                  <a:pt x="174" y="316"/>
                  <a:pt x="174" y="317"/>
                  <a:pt x="176" y="317"/>
                </a:cubicBezTo>
                <a:cubicBezTo>
                  <a:pt x="177" y="318"/>
                  <a:pt x="177" y="318"/>
                  <a:pt x="178" y="318"/>
                </a:cubicBezTo>
                <a:cubicBezTo>
                  <a:pt x="178" y="317"/>
                  <a:pt x="179" y="317"/>
                  <a:pt x="178" y="315"/>
                </a:cubicBezTo>
                <a:cubicBezTo>
                  <a:pt x="178" y="314"/>
                  <a:pt x="177" y="311"/>
                  <a:pt x="177" y="311"/>
                </a:cubicBezTo>
                <a:cubicBezTo>
                  <a:pt x="177" y="311"/>
                  <a:pt x="177" y="311"/>
                  <a:pt x="177" y="310"/>
                </a:cubicBezTo>
                <a:cubicBezTo>
                  <a:pt x="177" y="309"/>
                  <a:pt x="177" y="308"/>
                  <a:pt x="177" y="306"/>
                </a:cubicBezTo>
                <a:cubicBezTo>
                  <a:pt x="178" y="305"/>
                  <a:pt x="177" y="304"/>
                  <a:pt x="177" y="302"/>
                </a:cubicBezTo>
                <a:cubicBezTo>
                  <a:pt x="176" y="301"/>
                  <a:pt x="176" y="300"/>
                  <a:pt x="175" y="298"/>
                </a:cubicBezTo>
                <a:cubicBezTo>
                  <a:pt x="175" y="296"/>
                  <a:pt x="175" y="295"/>
                  <a:pt x="175" y="294"/>
                </a:cubicBezTo>
                <a:cubicBezTo>
                  <a:pt x="175" y="292"/>
                  <a:pt x="174" y="291"/>
                  <a:pt x="173" y="290"/>
                </a:cubicBezTo>
                <a:cubicBezTo>
                  <a:pt x="172" y="289"/>
                  <a:pt x="171" y="287"/>
                  <a:pt x="170" y="287"/>
                </a:cubicBezTo>
                <a:cubicBezTo>
                  <a:pt x="170" y="286"/>
                  <a:pt x="169" y="285"/>
                  <a:pt x="168" y="284"/>
                </a:cubicBezTo>
                <a:cubicBezTo>
                  <a:pt x="168" y="284"/>
                  <a:pt x="168" y="283"/>
                  <a:pt x="167" y="282"/>
                </a:cubicBezTo>
                <a:cubicBezTo>
                  <a:pt x="166" y="282"/>
                  <a:pt x="165" y="281"/>
                  <a:pt x="165" y="281"/>
                </a:cubicBezTo>
                <a:cubicBezTo>
                  <a:pt x="165" y="281"/>
                  <a:pt x="166" y="281"/>
                  <a:pt x="166" y="280"/>
                </a:cubicBezTo>
                <a:cubicBezTo>
                  <a:pt x="167" y="280"/>
                  <a:pt x="167" y="280"/>
                  <a:pt x="167" y="278"/>
                </a:cubicBezTo>
                <a:cubicBezTo>
                  <a:pt x="167" y="276"/>
                  <a:pt x="167" y="275"/>
                  <a:pt x="168" y="271"/>
                </a:cubicBezTo>
                <a:cubicBezTo>
                  <a:pt x="168" y="267"/>
                  <a:pt x="168" y="266"/>
                  <a:pt x="169" y="262"/>
                </a:cubicBezTo>
                <a:cubicBezTo>
                  <a:pt x="169" y="258"/>
                  <a:pt x="169" y="256"/>
                  <a:pt x="170" y="253"/>
                </a:cubicBezTo>
                <a:cubicBezTo>
                  <a:pt x="170" y="250"/>
                  <a:pt x="171" y="248"/>
                  <a:pt x="171" y="245"/>
                </a:cubicBezTo>
                <a:cubicBezTo>
                  <a:pt x="172" y="242"/>
                  <a:pt x="172" y="241"/>
                  <a:pt x="172" y="240"/>
                </a:cubicBezTo>
                <a:cubicBezTo>
                  <a:pt x="172" y="238"/>
                  <a:pt x="172" y="237"/>
                  <a:pt x="172" y="235"/>
                </a:cubicBezTo>
                <a:cubicBezTo>
                  <a:pt x="172" y="234"/>
                  <a:pt x="172" y="233"/>
                  <a:pt x="172" y="231"/>
                </a:cubicBezTo>
                <a:cubicBezTo>
                  <a:pt x="172" y="229"/>
                  <a:pt x="173" y="228"/>
                  <a:pt x="173" y="227"/>
                </a:cubicBezTo>
                <a:cubicBezTo>
                  <a:pt x="174" y="225"/>
                  <a:pt x="174" y="224"/>
                  <a:pt x="175" y="223"/>
                </a:cubicBezTo>
                <a:cubicBezTo>
                  <a:pt x="175" y="222"/>
                  <a:pt x="176" y="221"/>
                  <a:pt x="176" y="218"/>
                </a:cubicBezTo>
                <a:cubicBezTo>
                  <a:pt x="177" y="216"/>
                  <a:pt x="177" y="215"/>
                  <a:pt x="177" y="213"/>
                </a:cubicBezTo>
                <a:cubicBezTo>
                  <a:pt x="178" y="211"/>
                  <a:pt x="177" y="209"/>
                  <a:pt x="177" y="209"/>
                </a:cubicBezTo>
                <a:cubicBezTo>
                  <a:pt x="177" y="209"/>
                  <a:pt x="178" y="209"/>
                  <a:pt x="179" y="208"/>
                </a:cubicBezTo>
                <a:cubicBezTo>
                  <a:pt x="180" y="206"/>
                  <a:pt x="181" y="205"/>
                  <a:pt x="183" y="202"/>
                </a:cubicBezTo>
                <a:cubicBezTo>
                  <a:pt x="185" y="200"/>
                  <a:pt x="186" y="199"/>
                  <a:pt x="187" y="198"/>
                </a:cubicBezTo>
                <a:cubicBezTo>
                  <a:pt x="188" y="197"/>
                  <a:pt x="188" y="196"/>
                  <a:pt x="189" y="195"/>
                </a:cubicBezTo>
                <a:cubicBezTo>
                  <a:pt x="192" y="193"/>
                  <a:pt x="194" y="191"/>
                  <a:pt x="198" y="188"/>
                </a:cubicBezTo>
                <a:cubicBezTo>
                  <a:pt x="202" y="185"/>
                  <a:pt x="205" y="182"/>
                  <a:pt x="207" y="180"/>
                </a:cubicBezTo>
                <a:cubicBezTo>
                  <a:pt x="209" y="178"/>
                  <a:pt x="210" y="178"/>
                  <a:pt x="210" y="178"/>
                </a:cubicBezTo>
                <a:cubicBezTo>
                  <a:pt x="210" y="178"/>
                  <a:pt x="210" y="178"/>
                  <a:pt x="211" y="180"/>
                </a:cubicBezTo>
                <a:cubicBezTo>
                  <a:pt x="211" y="181"/>
                  <a:pt x="212" y="182"/>
                  <a:pt x="212" y="184"/>
                </a:cubicBezTo>
                <a:cubicBezTo>
                  <a:pt x="213" y="185"/>
                  <a:pt x="213" y="187"/>
                  <a:pt x="214" y="190"/>
                </a:cubicBezTo>
                <a:cubicBezTo>
                  <a:pt x="214" y="192"/>
                  <a:pt x="214" y="194"/>
                  <a:pt x="213" y="199"/>
                </a:cubicBezTo>
                <a:cubicBezTo>
                  <a:pt x="213" y="204"/>
                  <a:pt x="212" y="208"/>
                  <a:pt x="211" y="212"/>
                </a:cubicBezTo>
                <a:cubicBezTo>
                  <a:pt x="211" y="217"/>
                  <a:pt x="210" y="221"/>
                  <a:pt x="210" y="222"/>
                </a:cubicBezTo>
                <a:cubicBezTo>
                  <a:pt x="209" y="223"/>
                  <a:pt x="209" y="224"/>
                  <a:pt x="208" y="226"/>
                </a:cubicBezTo>
                <a:cubicBezTo>
                  <a:pt x="206" y="228"/>
                  <a:pt x="205" y="229"/>
                  <a:pt x="204" y="231"/>
                </a:cubicBezTo>
                <a:cubicBezTo>
                  <a:pt x="204" y="233"/>
                  <a:pt x="204" y="235"/>
                  <a:pt x="204" y="242"/>
                </a:cubicBezTo>
                <a:cubicBezTo>
                  <a:pt x="204" y="248"/>
                  <a:pt x="203" y="260"/>
                  <a:pt x="203" y="268"/>
                </a:cubicBezTo>
                <a:cubicBezTo>
                  <a:pt x="203" y="276"/>
                  <a:pt x="203" y="283"/>
                  <a:pt x="202" y="290"/>
                </a:cubicBezTo>
                <a:cubicBezTo>
                  <a:pt x="202" y="297"/>
                  <a:pt x="202" y="304"/>
                  <a:pt x="202" y="309"/>
                </a:cubicBezTo>
                <a:cubicBezTo>
                  <a:pt x="202" y="314"/>
                  <a:pt x="202" y="320"/>
                  <a:pt x="202" y="324"/>
                </a:cubicBezTo>
                <a:cubicBezTo>
                  <a:pt x="202" y="327"/>
                  <a:pt x="202" y="330"/>
                  <a:pt x="202" y="332"/>
                </a:cubicBezTo>
                <a:cubicBezTo>
                  <a:pt x="202" y="333"/>
                  <a:pt x="204" y="333"/>
                  <a:pt x="206" y="334"/>
                </a:cubicBezTo>
                <a:cubicBezTo>
                  <a:pt x="209" y="334"/>
                  <a:pt x="211" y="335"/>
                  <a:pt x="212" y="335"/>
                </a:cubicBezTo>
                <a:cubicBezTo>
                  <a:pt x="213" y="335"/>
                  <a:pt x="213" y="336"/>
                  <a:pt x="213" y="337"/>
                </a:cubicBezTo>
                <a:cubicBezTo>
                  <a:pt x="214" y="337"/>
                  <a:pt x="213" y="338"/>
                  <a:pt x="214" y="340"/>
                </a:cubicBezTo>
                <a:cubicBezTo>
                  <a:pt x="214" y="341"/>
                  <a:pt x="217" y="342"/>
                  <a:pt x="220" y="343"/>
                </a:cubicBezTo>
                <a:cubicBezTo>
                  <a:pt x="222" y="344"/>
                  <a:pt x="224" y="345"/>
                  <a:pt x="225" y="346"/>
                </a:cubicBezTo>
                <a:cubicBezTo>
                  <a:pt x="226" y="346"/>
                  <a:pt x="226" y="346"/>
                  <a:pt x="227" y="348"/>
                </a:cubicBezTo>
                <a:cubicBezTo>
                  <a:pt x="228" y="350"/>
                  <a:pt x="230" y="351"/>
                  <a:pt x="233" y="352"/>
                </a:cubicBezTo>
                <a:cubicBezTo>
                  <a:pt x="236" y="353"/>
                  <a:pt x="238" y="354"/>
                  <a:pt x="241" y="355"/>
                </a:cubicBezTo>
                <a:cubicBezTo>
                  <a:pt x="244" y="356"/>
                  <a:pt x="248" y="357"/>
                  <a:pt x="251" y="358"/>
                </a:cubicBezTo>
                <a:cubicBezTo>
                  <a:pt x="254" y="359"/>
                  <a:pt x="255" y="359"/>
                  <a:pt x="258" y="359"/>
                </a:cubicBezTo>
                <a:cubicBezTo>
                  <a:pt x="260" y="360"/>
                  <a:pt x="262" y="359"/>
                  <a:pt x="265" y="358"/>
                </a:cubicBezTo>
                <a:cubicBezTo>
                  <a:pt x="268" y="356"/>
                  <a:pt x="269" y="355"/>
                  <a:pt x="270" y="354"/>
                </a:cubicBezTo>
                <a:cubicBezTo>
                  <a:pt x="270" y="354"/>
                  <a:pt x="271" y="353"/>
                  <a:pt x="271" y="353"/>
                </a:cubicBezTo>
                <a:cubicBezTo>
                  <a:pt x="271" y="353"/>
                  <a:pt x="271" y="354"/>
                  <a:pt x="273" y="356"/>
                </a:cubicBezTo>
                <a:cubicBezTo>
                  <a:pt x="274" y="357"/>
                  <a:pt x="276" y="358"/>
                  <a:pt x="277" y="359"/>
                </a:cubicBezTo>
                <a:cubicBezTo>
                  <a:pt x="277" y="359"/>
                  <a:pt x="277" y="359"/>
                  <a:pt x="278" y="360"/>
                </a:cubicBezTo>
                <a:cubicBezTo>
                  <a:pt x="278" y="361"/>
                  <a:pt x="279" y="361"/>
                  <a:pt x="280" y="363"/>
                </a:cubicBezTo>
                <a:cubicBezTo>
                  <a:pt x="281" y="365"/>
                  <a:pt x="282" y="364"/>
                  <a:pt x="283" y="365"/>
                </a:cubicBezTo>
                <a:cubicBezTo>
                  <a:pt x="284" y="365"/>
                  <a:pt x="285" y="366"/>
                  <a:pt x="285" y="367"/>
                </a:cubicBezTo>
                <a:cubicBezTo>
                  <a:pt x="286" y="368"/>
                  <a:pt x="284" y="368"/>
                  <a:pt x="284" y="370"/>
                </a:cubicBezTo>
                <a:cubicBezTo>
                  <a:pt x="284" y="373"/>
                  <a:pt x="286" y="375"/>
                  <a:pt x="287" y="376"/>
                </a:cubicBezTo>
                <a:cubicBezTo>
                  <a:pt x="288" y="377"/>
                  <a:pt x="289" y="378"/>
                  <a:pt x="289" y="379"/>
                </a:cubicBezTo>
                <a:cubicBezTo>
                  <a:pt x="289" y="379"/>
                  <a:pt x="289" y="380"/>
                  <a:pt x="290" y="380"/>
                </a:cubicBezTo>
                <a:cubicBezTo>
                  <a:pt x="290" y="382"/>
                  <a:pt x="291" y="384"/>
                  <a:pt x="293" y="388"/>
                </a:cubicBezTo>
                <a:cubicBezTo>
                  <a:pt x="295" y="392"/>
                  <a:pt x="296" y="396"/>
                  <a:pt x="298" y="399"/>
                </a:cubicBezTo>
                <a:cubicBezTo>
                  <a:pt x="299" y="402"/>
                  <a:pt x="300" y="406"/>
                  <a:pt x="302" y="410"/>
                </a:cubicBezTo>
                <a:cubicBezTo>
                  <a:pt x="303" y="411"/>
                  <a:pt x="304" y="413"/>
                  <a:pt x="305" y="414"/>
                </a:cubicBezTo>
                <a:cubicBezTo>
                  <a:pt x="305" y="415"/>
                  <a:pt x="306" y="417"/>
                  <a:pt x="307" y="418"/>
                </a:cubicBezTo>
                <a:cubicBezTo>
                  <a:pt x="308" y="420"/>
                  <a:pt x="308" y="421"/>
                  <a:pt x="309" y="423"/>
                </a:cubicBezTo>
                <a:cubicBezTo>
                  <a:pt x="310" y="425"/>
                  <a:pt x="311" y="426"/>
                  <a:pt x="311" y="426"/>
                </a:cubicBezTo>
                <a:cubicBezTo>
                  <a:pt x="312" y="427"/>
                  <a:pt x="311" y="428"/>
                  <a:pt x="311" y="429"/>
                </a:cubicBezTo>
                <a:cubicBezTo>
                  <a:pt x="311" y="430"/>
                  <a:pt x="312" y="431"/>
                  <a:pt x="312" y="431"/>
                </a:cubicBezTo>
                <a:cubicBezTo>
                  <a:pt x="312" y="432"/>
                  <a:pt x="312" y="432"/>
                  <a:pt x="312" y="434"/>
                </a:cubicBezTo>
                <a:cubicBezTo>
                  <a:pt x="312" y="436"/>
                  <a:pt x="313" y="437"/>
                  <a:pt x="313" y="437"/>
                </a:cubicBezTo>
                <a:cubicBezTo>
                  <a:pt x="313" y="438"/>
                  <a:pt x="314" y="439"/>
                  <a:pt x="314" y="439"/>
                </a:cubicBezTo>
                <a:cubicBezTo>
                  <a:pt x="314" y="439"/>
                  <a:pt x="314" y="439"/>
                  <a:pt x="313" y="440"/>
                </a:cubicBezTo>
                <a:cubicBezTo>
                  <a:pt x="312" y="441"/>
                  <a:pt x="311" y="442"/>
                  <a:pt x="310" y="443"/>
                </a:cubicBezTo>
                <a:cubicBezTo>
                  <a:pt x="308" y="445"/>
                  <a:pt x="307" y="448"/>
                  <a:pt x="308" y="450"/>
                </a:cubicBezTo>
                <a:cubicBezTo>
                  <a:pt x="308" y="452"/>
                  <a:pt x="309" y="453"/>
                  <a:pt x="309" y="453"/>
                </a:cubicBezTo>
                <a:cubicBezTo>
                  <a:pt x="309" y="453"/>
                  <a:pt x="308" y="455"/>
                  <a:pt x="306" y="458"/>
                </a:cubicBezTo>
                <a:cubicBezTo>
                  <a:pt x="304" y="461"/>
                  <a:pt x="302" y="465"/>
                  <a:pt x="300" y="469"/>
                </a:cubicBezTo>
                <a:cubicBezTo>
                  <a:pt x="298" y="473"/>
                  <a:pt x="296" y="478"/>
                  <a:pt x="295" y="480"/>
                </a:cubicBezTo>
                <a:cubicBezTo>
                  <a:pt x="295" y="481"/>
                  <a:pt x="294" y="481"/>
                  <a:pt x="293" y="482"/>
                </a:cubicBezTo>
                <a:cubicBezTo>
                  <a:pt x="292" y="484"/>
                  <a:pt x="290" y="486"/>
                  <a:pt x="288" y="488"/>
                </a:cubicBezTo>
                <a:cubicBezTo>
                  <a:pt x="287" y="490"/>
                  <a:pt x="284" y="497"/>
                  <a:pt x="282" y="502"/>
                </a:cubicBezTo>
                <a:cubicBezTo>
                  <a:pt x="280" y="507"/>
                  <a:pt x="278" y="517"/>
                  <a:pt x="277" y="521"/>
                </a:cubicBezTo>
                <a:cubicBezTo>
                  <a:pt x="276" y="526"/>
                  <a:pt x="275" y="529"/>
                  <a:pt x="274" y="531"/>
                </a:cubicBezTo>
                <a:cubicBezTo>
                  <a:pt x="272" y="533"/>
                  <a:pt x="272" y="535"/>
                  <a:pt x="270" y="537"/>
                </a:cubicBezTo>
                <a:cubicBezTo>
                  <a:pt x="268" y="539"/>
                  <a:pt x="264" y="542"/>
                  <a:pt x="261" y="546"/>
                </a:cubicBezTo>
                <a:cubicBezTo>
                  <a:pt x="259" y="550"/>
                  <a:pt x="256" y="553"/>
                  <a:pt x="254" y="556"/>
                </a:cubicBezTo>
                <a:cubicBezTo>
                  <a:pt x="253" y="559"/>
                  <a:pt x="251" y="562"/>
                  <a:pt x="249" y="565"/>
                </a:cubicBezTo>
                <a:cubicBezTo>
                  <a:pt x="248" y="567"/>
                  <a:pt x="246" y="570"/>
                  <a:pt x="245" y="573"/>
                </a:cubicBezTo>
                <a:cubicBezTo>
                  <a:pt x="243" y="576"/>
                  <a:pt x="243" y="577"/>
                  <a:pt x="243" y="577"/>
                </a:cubicBezTo>
                <a:cubicBezTo>
                  <a:pt x="243" y="577"/>
                  <a:pt x="242" y="577"/>
                  <a:pt x="242" y="577"/>
                </a:cubicBezTo>
                <a:cubicBezTo>
                  <a:pt x="242" y="576"/>
                  <a:pt x="241" y="578"/>
                  <a:pt x="240" y="580"/>
                </a:cubicBezTo>
                <a:cubicBezTo>
                  <a:pt x="239" y="582"/>
                  <a:pt x="239" y="583"/>
                  <a:pt x="238" y="585"/>
                </a:cubicBezTo>
                <a:cubicBezTo>
                  <a:pt x="237" y="586"/>
                  <a:pt x="237" y="587"/>
                  <a:pt x="237" y="587"/>
                </a:cubicBezTo>
                <a:cubicBezTo>
                  <a:pt x="237" y="587"/>
                  <a:pt x="237" y="587"/>
                  <a:pt x="236" y="588"/>
                </a:cubicBezTo>
                <a:cubicBezTo>
                  <a:pt x="235" y="588"/>
                  <a:pt x="233" y="588"/>
                  <a:pt x="231" y="589"/>
                </a:cubicBezTo>
                <a:cubicBezTo>
                  <a:pt x="230" y="589"/>
                  <a:pt x="229" y="590"/>
                  <a:pt x="229" y="590"/>
                </a:cubicBezTo>
                <a:cubicBezTo>
                  <a:pt x="229" y="590"/>
                  <a:pt x="229" y="590"/>
                  <a:pt x="228" y="591"/>
                </a:cubicBezTo>
                <a:cubicBezTo>
                  <a:pt x="227" y="591"/>
                  <a:pt x="225" y="592"/>
                  <a:pt x="222" y="594"/>
                </a:cubicBezTo>
                <a:cubicBezTo>
                  <a:pt x="219" y="597"/>
                  <a:pt x="217" y="600"/>
                  <a:pt x="217" y="600"/>
                </a:cubicBezTo>
                <a:cubicBezTo>
                  <a:pt x="217" y="600"/>
                  <a:pt x="217" y="600"/>
                  <a:pt x="216" y="601"/>
                </a:cubicBezTo>
                <a:cubicBezTo>
                  <a:pt x="216" y="601"/>
                  <a:pt x="215" y="601"/>
                  <a:pt x="214" y="603"/>
                </a:cubicBezTo>
                <a:cubicBezTo>
                  <a:pt x="212" y="604"/>
                  <a:pt x="211" y="604"/>
                  <a:pt x="210" y="606"/>
                </a:cubicBezTo>
                <a:cubicBezTo>
                  <a:pt x="208" y="608"/>
                  <a:pt x="209" y="611"/>
                  <a:pt x="210" y="615"/>
                </a:cubicBezTo>
                <a:cubicBezTo>
                  <a:pt x="211" y="618"/>
                  <a:pt x="213" y="620"/>
                  <a:pt x="217" y="625"/>
                </a:cubicBezTo>
                <a:cubicBezTo>
                  <a:pt x="220" y="629"/>
                  <a:pt x="224" y="633"/>
                  <a:pt x="226" y="635"/>
                </a:cubicBezTo>
                <a:cubicBezTo>
                  <a:pt x="227" y="636"/>
                  <a:pt x="228" y="637"/>
                  <a:pt x="228" y="637"/>
                </a:cubicBezTo>
                <a:cubicBezTo>
                  <a:pt x="228" y="637"/>
                  <a:pt x="229" y="636"/>
                  <a:pt x="229" y="635"/>
                </a:cubicBezTo>
                <a:cubicBezTo>
                  <a:pt x="230" y="634"/>
                  <a:pt x="231" y="634"/>
                  <a:pt x="231" y="634"/>
                </a:cubicBezTo>
                <a:cubicBezTo>
                  <a:pt x="231" y="634"/>
                  <a:pt x="231" y="635"/>
                  <a:pt x="233" y="638"/>
                </a:cubicBezTo>
                <a:cubicBezTo>
                  <a:pt x="236" y="641"/>
                  <a:pt x="238" y="646"/>
                  <a:pt x="238" y="646"/>
                </a:cubicBezTo>
                <a:cubicBezTo>
                  <a:pt x="238" y="646"/>
                  <a:pt x="238" y="646"/>
                  <a:pt x="240" y="649"/>
                </a:cubicBezTo>
                <a:cubicBezTo>
                  <a:pt x="240" y="650"/>
                  <a:pt x="242" y="653"/>
                  <a:pt x="243" y="655"/>
                </a:cubicBezTo>
                <a:cubicBezTo>
                  <a:pt x="245" y="658"/>
                  <a:pt x="247" y="660"/>
                  <a:pt x="248" y="661"/>
                </a:cubicBezTo>
                <a:cubicBezTo>
                  <a:pt x="254" y="667"/>
                  <a:pt x="259" y="670"/>
                  <a:pt x="266" y="674"/>
                </a:cubicBezTo>
                <a:cubicBezTo>
                  <a:pt x="274" y="679"/>
                  <a:pt x="281" y="681"/>
                  <a:pt x="285" y="682"/>
                </a:cubicBezTo>
                <a:cubicBezTo>
                  <a:pt x="289" y="683"/>
                  <a:pt x="291" y="684"/>
                  <a:pt x="293" y="683"/>
                </a:cubicBezTo>
                <a:cubicBezTo>
                  <a:pt x="294" y="683"/>
                  <a:pt x="296" y="682"/>
                  <a:pt x="298" y="681"/>
                </a:cubicBezTo>
                <a:cubicBezTo>
                  <a:pt x="299" y="679"/>
                  <a:pt x="299" y="677"/>
                  <a:pt x="299" y="676"/>
                </a:cubicBezTo>
                <a:cubicBezTo>
                  <a:pt x="299" y="675"/>
                  <a:pt x="299" y="675"/>
                  <a:pt x="299" y="674"/>
                </a:cubicBezTo>
                <a:cubicBezTo>
                  <a:pt x="300" y="673"/>
                  <a:pt x="300" y="673"/>
                  <a:pt x="300" y="671"/>
                </a:cubicBezTo>
                <a:cubicBezTo>
                  <a:pt x="300" y="668"/>
                  <a:pt x="299" y="667"/>
                  <a:pt x="297" y="665"/>
                </a:cubicBezTo>
                <a:cubicBezTo>
                  <a:pt x="296" y="662"/>
                  <a:pt x="293" y="660"/>
                  <a:pt x="292" y="658"/>
                </a:cubicBezTo>
                <a:cubicBezTo>
                  <a:pt x="290" y="656"/>
                  <a:pt x="289" y="655"/>
                  <a:pt x="288" y="653"/>
                </a:cubicBezTo>
                <a:cubicBezTo>
                  <a:pt x="288" y="652"/>
                  <a:pt x="287" y="652"/>
                  <a:pt x="287" y="651"/>
                </a:cubicBezTo>
                <a:cubicBezTo>
                  <a:pt x="286" y="651"/>
                  <a:pt x="286" y="650"/>
                  <a:pt x="285" y="649"/>
                </a:cubicBezTo>
                <a:cubicBezTo>
                  <a:pt x="285" y="649"/>
                  <a:pt x="284" y="648"/>
                  <a:pt x="283" y="648"/>
                </a:cubicBezTo>
                <a:cubicBezTo>
                  <a:pt x="282" y="647"/>
                  <a:pt x="282" y="646"/>
                  <a:pt x="282" y="645"/>
                </a:cubicBezTo>
                <a:cubicBezTo>
                  <a:pt x="282" y="644"/>
                  <a:pt x="281" y="643"/>
                  <a:pt x="281" y="643"/>
                </a:cubicBezTo>
                <a:cubicBezTo>
                  <a:pt x="280" y="643"/>
                  <a:pt x="280" y="641"/>
                  <a:pt x="280" y="641"/>
                </a:cubicBezTo>
                <a:cubicBezTo>
                  <a:pt x="280" y="640"/>
                  <a:pt x="280" y="640"/>
                  <a:pt x="280" y="639"/>
                </a:cubicBezTo>
                <a:cubicBezTo>
                  <a:pt x="279" y="639"/>
                  <a:pt x="279" y="638"/>
                  <a:pt x="279" y="638"/>
                </a:cubicBezTo>
                <a:cubicBezTo>
                  <a:pt x="279" y="638"/>
                  <a:pt x="279" y="637"/>
                  <a:pt x="279" y="637"/>
                </a:cubicBezTo>
                <a:cubicBezTo>
                  <a:pt x="279" y="636"/>
                  <a:pt x="279" y="636"/>
                  <a:pt x="279" y="636"/>
                </a:cubicBezTo>
                <a:cubicBezTo>
                  <a:pt x="278" y="635"/>
                  <a:pt x="278" y="634"/>
                  <a:pt x="278" y="634"/>
                </a:cubicBezTo>
                <a:cubicBezTo>
                  <a:pt x="278" y="633"/>
                  <a:pt x="278" y="633"/>
                  <a:pt x="278" y="632"/>
                </a:cubicBezTo>
                <a:cubicBezTo>
                  <a:pt x="278" y="632"/>
                  <a:pt x="278" y="632"/>
                  <a:pt x="277" y="631"/>
                </a:cubicBezTo>
                <a:cubicBezTo>
                  <a:pt x="277" y="631"/>
                  <a:pt x="277" y="630"/>
                  <a:pt x="277" y="629"/>
                </a:cubicBezTo>
                <a:cubicBezTo>
                  <a:pt x="277" y="628"/>
                  <a:pt x="277" y="628"/>
                  <a:pt x="277" y="628"/>
                </a:cubicBezTo>
                <a:cubicBezTo>
                  <a:pt x="277" y="627"/>
                  <a:pt x="277" y="627"/>
                  <a:pt x="276" y="627"/>
                </a:cubicBezTo>
                <a:cubicBezTo>
                  <a:pt x="276" y="627"/>
                  <a:pt x="276" y="624"/>
                  <a:pt x="275" y="624"/>
                </a:cubicBezTo>
                <a:cubicBezTo>
                  <a:pt x="276" y="623"/>
                  <a:pt x="276" y="623"/>
                  <a:pt x="275" y="623"/>
                </a:cubicBezTo>
                <a:cubicBezTo>
                  <a:pt x="275" y="623"/>
                  <a:pt x="275" y="622"/>
                  <a:pt x="275" y="621"/>
                </a:cubicBezTo>
                <a:cubicBezTo>
                  <a:pt x="274" y="620"/>
                  <a:pt x="274" y="620"/>
                  <a:pt x="274" y="620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5" y="617"/>
                  <a:pt x="275" y="617"/>
                </a:cubicBezTo>
                <a:cubicBezTo>
                  <a:pt x="275" y="617"/>
                  <a:pt x="276" y="617"/>
                  <a:pt x="276" y="616"/>
                </a:cubicBezTo>
                <a:cubicBezTo>
                  <a:pt x="276" y="615"/>
                  <a:pt x="275" y="614"/>
                  <a:pt x="274" y="614"/>
                </a:cubicBezTo>
                <a:cubicBezTo>
                  <a:pt x="274" y="613"/>
                  <a:pt x="274" y="613"/>
                  <a:pt x="273" y="612"/>
                </a:cubicBezTo>
                <a:cubicBezTo>
                  <a:pt x="273" y="611"/>
                  <a:pt x="272" y="610"/>
                  <a:pt x="272" y="610"/>
                </a:cubicBezTo>
                <a:cubicBezTo>
                  <a:pt x="273" y="607"/>
                  <a:pt x="273" y="607"/>
                  <a:pt x="273" y="607"/>
                </a:cubicBezTo>
                <a:cubicBezTo>
                  <a:pt x="273" y="607"/>
                  <a:pt x="276" y="607"/>
                  <a:pt x="279" y="608"/>
                </a:cubicBezTo>
                <a:cubicBezTo>
                  <a:pt x="280" y="609"/>
                  <a:pt x="282" y="609"/>
                  <a:pt x="283" y="609"/>
                </a:cubicBezTo>
                <a:cubicBezTo>
                  <a:pt x="284" y="609"/>
                  <a:pt x="285" y="609"/>
                  <a:pt x="287" y="609"/>
                </a:cubicBezTo>
                <a:cubicBezTo>
                  <a:pt x="290" y="610"/>
                  <a:pt x="294" y="609"/>
                  <a:pt x="298" y="609"/>
                </a:cubicBezTo>
                <a:cubicBezTo>
                  <a:pt x="301" y="609"/>
                  <a:pt x="304" y="608"/>
                  <a:pt x="307" y="607"/>
                </a:cubicBezTo>
                <a:cubicBezTo>
                  <a:pt x="310" y="607"/>
                  <a:pt x="310" y="607"/>
                  <a:pt x="310" y="606"/>
                </a:cubicBezTo>
                <a:cubicBezTo>
                  <a:pt x="310" y="604"/>
                  <a:pt x="311" y="603"/>
                  <a:pt x="311" y="600"/>
                </a:cubicBezTo>
                <a:cubicBezTo>
                  <a:pt x="311" y="597"/>
                  <a:pt x="311" y="596"/>
                  <a:pt x="311" y="596"/>
                </a:cubicBezTo>
                <a:cubicBezTo>
                  <a:pt x="311" y="595"/>
                  <a:pt x="310" y="595"/>
                  <a:pt x="310" y="595"/>
                </a:cubicBezTo>
                <a:cubicBezTo>
                  <a:pt x="310" y="595"/>
                  <a:pt x="310" y="594"/>
                  <a:pt x="309" y="592"/>
                </a:cubicBezTo>
                <a:cubicBezTo>
                  <a:pt x="309" y="590"/>
                  <a:pt x="309" y="587"/>
                  <a:pt x="309" y="582"/>
                </a:cubicBezTo>
                <a:cubicBezTo>
                  <a:pt x="308" y="577"/>
                  <a:pt x="308" y="573"/>
                  <a:pt x="308" y="570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67"/>
                  <a:pt x="309" y="565"/>
                  <a:pt x="311" y="560"/>
                </a:cubicBezTo>
                <a:cubicBezTo>
                  <a:pt x="313" y="556"/>
                  <a:pt x="314" y="554"/>
                  <a:pt x="315" y="551"/>
                </a:cubicBezTo>
                <a:cubicBezTo>
                  <a:pt x="316" y="549"/>
                  <a:pt x="316" y="549"/>
                  <a:pt x="317" y="548"/>
                </a:cubicBezTo>
                <a:cubicBezTo>
                  <a:pt x="318" y="547"/>
                  <a:pt x="317" y="547"/>
                  <a:pt x="321" y="542"/>
                </a:cubicBezTo>
                <a:cubicBezTo>
                  <a:pt x="324" y="537"/>
                  <a:pt x="327" y="535"/>
                  <a:pt x="332" y="529"/>
                </a:cubicBezTo>
                <a:cubicBezTo>
                  <a:pt x="337" y="524"/>
                  <a:pt x="343" y="516"/>
                  <a:pt x="346" y="513"/>
                </a:cubicBezTo>
                <a:cubicBezTo>
                  <a:pt x="349" y="509"/>
                  <a:pt x="356" y="501"/>
                  <a:pt x="360" y="496"/>
                </a:cubicBezTo>
                <a:cubicBezTo>
                  <a:pt x="363" y="493"/>
                  <a:pt x="365" y="490"/>
                  <a:pt x="367" y="488"/>
                </a:cubicBezTo>
                <a:cubicBezTo>
                  <a:pt x="369" y="486"/>
                  <a:pt x="369" y="485"/>
                  <a:pt x="370" y="484"/>
                </a:cubicBezTo>
                <a:cubicBezTo>
                  <a:pt x="372" y="480"/>
                  <a:pt x="372" y="480"/>
                  <a:pt x="373" y="478"/>
                </a:cubicBezTo>
                <a:cubicBezTo>
                  <a:pt x="373" y="477"/>
                  <a:pt x="374" y="477"/>
                  <a:pt x="375" y="473"/>
                </a:cubicBezTo>
                <a:cubicBezTo>
                  <a:pt x="376" y="469"/>
                  <a:pt x="376" y="467"/>
                  <a:pt x="376" y="466"/>
                </a:cubicBezTo>
                <a:cubicBezTo>
                  <a:pt x="376" y="464"/>
                  <a:pt x="377" y="464"/>
                  <a:pt x="377" y="460"/>
                </a:cubicBezTo>
                <a:cubicBezTo>
                  <a:pt x="377" y="457"/>
                  <a:pt x="377" y="454"/>
                  <a:pt x="378" y="449"/>
                </a:cubicBezTo>
                <a:cubicBezTo>
                  <a:pt x="378" y="445"/>
                  <a:pt x="378" y="436"/>
                  <a:pt x="377" y="429"/>
                </a:cubicBezTo>
                <a:cubicBezTo>
                  <a:pt x="377" y="422"/>
                  <a:pt x="377" y="420"/>
                  <a:pt x="377" y="414"/>
                </a:cubicBezTo>
                <a:cubicBezTo>
                  <a:pt x="376" y="408"/>
                  <a:pt x="376" y="405"/>
                  <a:pt x="376" y="400"/>
                </a:cubicBezTo>
                <a:cubicBezTo>
                  <a:pt x="375" y="395"/>
                  <a:pt x="375" y="391"/>
                  <a:pt x="375" y="386"/>
                </a:cubicBezTo>
                <a:cubicBezTo>
                  <a:pt x="375" y="380"/>
                  <a:pt x="374" y="377"/>
                  <a:pt x="374" y="373"/>
                </a:cubicBezTo>
                <a:cubicBezTo>
                  <a:pt x="374" y="369"/>
                  <a:pt x="374" y="367"/>
                  <a:pt x="374" y="364"/>
                </a:cubicBezTo>
                <a:cubicBezTo>
                  <a:pt x="373" y="361"/>
                  <a:pt x="373" y="360"/>
                  <a:pt x="374" y="358"/>
                </a:cubicBezTo>
                <a:cubicBezTo>
                  <a:pt x="374" y="355"/>
                  <a:pt x="375" y="351"/>
                  <a:pt x="375" y="346"/>
                </a:cubicBezTo>
                <a:cubicBezTo>
                  <a:pt x="376" y="340"/>
                  <a:pt x="376" y="338"/>
                  <a:pt x="376" y="338"/>
                </a:cubicBezTo>
                <a:cubicBezTo>
                  <a:pt x="376" y="338"/>
                  <a:pt x="379" y="338"/>
                  <a:pt x="382" y="337"/>
                </a:cubicBezTo>
                <a:cubicBezTo>
                  <a:pt x="385" y="337"/>
                  <a:pt x="386" y="337"/>
                  <a:pt x="387" y="337"/>
                </a:cubicBezTo>
                <a:cubicBezTo>
                  <a:pt x="389" y="337"/>
                  <a:pt x="395" y="336"/>
                  <a:pt x="400" y="335"/>
                </a:cubicBezTo>
                <a:cubicBezTo>
                  <a:pt x="405" y="334"/>
                  <a:pt x="407" y="333"/>
                  <a:pt x="409" y="332"/>
                </a:cubicBezTo>
                <a:cubicBezTo>
                  <a:pt x="410" y="331"/>
                  <a:pt x="411" y="332"/>
                  <a:pt x="415" y="330"/>
                </a:cubicBezTo>
                <a:cubicBezTo>
                  <a:pt x="418" y="329"/>
                  <a:pt x="421" y="328"/>
                  <a:pt x="424" y="326"/>
                </a:cubicBezTo>
                <a:cubicBezTo>
                  <a:pt x="428" y="325"/>
                  <a:pt x="429" y="325"/>
                  <a:pt x="435" y="323"/>
                </a:cubicBezTo>
                <a:cubicBezTo>
                  <a:pt x="440" y="322"/>
                  <a:pt x="446" y="320"/>
                  <a:pt x="446" y="320"/>
                </a:cubicBezTo>
                <a:cubicBezTo>
                  <a:pt x="446" y="320"/>
                  <a:pt x="447" y="321"/>
                  <a:pt x="448" y="321"/>
                </a:cubicBezTo>
                <a:cubicBezTo>
                  <a:pt x="449" y="321"/>
                  <a:pt x="450" y="321"/>
                  <a:pt x="453" y="321"/>
                </a:cubicBezTo>
                <a:cubicBezTo>
                  <a:pt x="456" y="322"/>
                  <a:pt x="458" y="322"/>
                  <a:pt x="460" y="322"/>
                </a:cubicBezTo>
                <a:cubicBezTo>
                  <a:pt x="462" y="322"/>
                  <a:pt x="464" y="323"/>
                  <a:pt x="464" y="323"/>
                </a:cubicBezTo>
                <a:cubicBezTo>
                  <a:pt x="464" y="323"/>
                  <a:pt x="465" y="323"/>
                  <a:pt x="465" y="324"/>
                </a:cubicBezTo>
                <a:cubicBezTo>
                  <a:pt x="465" y="325"/>
                  <a:pt x="466" y="327"/>
                  <a:pt x="466" y="329"/>
                </a:cubicBezTo>
                <a:cubicBezTo>
                  <a:pt x="467" y="330"/>
                  <a:pt x="468" y="330"/>
                  <a:pt x="470" y="331"/>
                </a:cubicBezTo>
                <a:cubicBezTo>
                  <a:pt x="473" y="331"/>
                  <a:pt x="476" y="332"/>
                  <a:pt x="476" y="332"/>
                </a:cubicBezTo>
                <a:cubicBezTo>
                  <a:pt x="476" y="332"/>
                  <a:pt x="476" y="333"/>
                  <a:pt x="479" y="336"/>
                </a:cubicBezTo>
                <a:cubicBezTo>
                  <a:pt x="481" y="339"/>
                  <a:pt x="484" y="341"/>
                  <a:pt x="490" y="346"/>
                </a:cubicBezTo>
                <a:cubicBezTo>
                  <a:pt x="492" y="348"/>
                  <a:pt x="494" y="350"/>
                  <a:pt x="495" y="351"/>
                </a:cubicBezTo>
                <a:cubicBezTo>
                  <a:pt x="497" y="353"/>
                  <a:pt x="499" y="354"/>
                  <a:pt x="499" y="354"/>
                </a:cubicBezTo>
                <a:cubicBezTo>
                  <a:pt x="499" y="354"/>
                  <a:pt x="498" y="355"/>
                  <a:pt x="498" y="358"/>
                </a:cubicBezTo>
                <a:cubicBezTo>
                  <a:pt x="498" y="361"/>
                  <a:pt x="498" y="362"/>
                  <a:pt x="498" y="362"/>
                </a:cubicBezTo>
                <a:cubicBezTo>
                  <a:pt x="498" y="363"/>
                  <a:pt x="497" y="363"/>
                  <a:pt x="497" y="364"/>
                </a:cubicBezTo>
                <a:cubicBezTo>
                  <a:pt x="497" y="365"/>
                  <a:pt x="498" y="366"/>
                  <a:pt x="500" y="367"/>
                </a:cubicBezTo>
                <a:cubicBezTo>
                  <a:pt x="502" y="368"/>
                  <a:pt x="503" y="369"/>
                  <a:pt x="504" y="370"/>
                </a:cubicBezTo>
                <a:cubicBezTo>
                  <a:pt x="506" y="371"/>
                  <a:pt x="508" y="373"/>
                  <a:pt x="509" y="374"/>
                </a:cubicBezTo>
                <a:cubicBezTo>
                  <a:pt x="511" y="376"/>
                  <a:pt x="513" y="377"/>
                  <a:pt x="514" y="378"/>
                </a:cubicBezTo>
                <a:cubicBezTo>
                  <a:pt x="515" y="380"/>
                  <a:pt x="515" y="379"/>
                  <a:pt x="517" y="381"/>
                </a:cubicBezTo>
                <a:cubicBezTo>
                  <a:pt x="519" y="382"/>
                  <a:pt x="524" y="386"/>
                  <a:pt x="526" y="388"/>
                </a:cubicBezTo>
                <a:cubicBezTo>
                  <a:pt x="529" y="389"/>
                  <a:pt x="531" y="390"/>
                  <a:pt x="531" y="390"/>
                </a:cubicBezTo>
                <a:cubicBezTo>
                  <a:pt x="531" y="390"/>
                  <a:pt x="531" y="391"/>
                  <a:pt x="531" y="392"/>
                </a:cubicBezTo>
                <a:cubicBezTo>
                  <a:pt x="531" y="394"/>
                  <a:pt x="532" y="395"/>
                  <a:pt x="533" y="396"/>
                </a:cubicBezTo>
                <a:cubicBezTo>
                  <a:pt x="533" y="396"/>
                  <a:pt x="533" y="397"/>
                  <a:pt x="534" y="398"/>
                </a:cubicBezTo>
                <a:cubicBezTo>
                  <a:pt x="536" y="399"/>
                  <a:pt x="538" y="401"/>
                  <a:pt x="541" y="403"/>
                </a:cubicBezTo>
                <a:cubicBezTo>
                  <a:pt x="543" y="404"/>
                  <a:pt x="543" y="404"/>
                  <a:pt x="544" y="404"/>
                </a:cubicBezTo>
                <a:cubicBezTo>
                  <a:pt x="545" y="404"/>
                  <a:pt x="546" y="405"/>
                  <a:pt x="548" y="405"/>
                </a:cubicBezTo>
                <a:cubicBezTo>
                  <a:pt x="549" y="405"/>
                  <a:pt x="551" y="405"/>
                  <a:pt x="551" y="405"/>
                </a:cubicBezTo>
                <a:cubicBezTo>
                  <a:pt x="551" y="405"/>
                  <a:pt x="552" y="407"/>
                  <a:pt x="554" y="409"/>
                </a:cubicBezTo>
                <a:cubicBezTo>
                  <a:pt x="555" y="410"/>
                  <a:pt x="557" y="413"/>
                  <a:pt x="558" y="414"/>
                </a:cubicBezTo>
                <a:cubicBezTo>
                  <a:pt x="559" y="416"/>
                  <a:pt x="559" y="416"/>
                  <a:pt x="560" y="417"/>
                </a:cubicBezTo>
                <a:cubicBezTo>
                  <a:pt x="561" y="417"/>
                  <a:pt x="561" y="419"/>
                  <a:pt x="562" y="420"/>
                </a:cubicBezTo>
                <a:cubicBezTo>
                  <a:pt x="563" y="421"/>
                  <a:pt x="562" y="421"/>
                  <a:pt x="563" y="422"/>
                </a:cubicBezTo>
                <a:cubicBezTo>
                  <a:pt x="564" y="422"/>
                  <a:pt x="564" y="423"/>
                  <a:pt x="564" y="424"/>
                </a:cubicBezTo>
                <a:cubicBezTo>
                  <a:pt x="565" y="424"/>
                  <a:pt x="565" y="425"/>
                  <a:pt x="565" y="425"/>
                </a:cubicBezTo>
                <a:cubicBezTo>
                  <a:pt x="565" y="426"/>
                  <a:pt x="566" y="426"/>
                  <a:pt x="566" y="427"/>
                </a:cubicBezTo>
                <a:cubicBezTo>
                  <a:pt x="566" y="428"/>
                  <a:pt x="567" y="428"/>
                  <a:pt x="567" y="429"/>
                </a:cubicBezTo>
                <a:cubicBezTo>
                  <a:pt x="567" y="429"/>
                  <a:pt x="568" y="430"/>
                  <a:pt x="568" y="431"/>
                </a:cubicBezTo>
                <a:cubicBezTo>
                  <a:pt x="569" y="432"/>
                  <a:pt x="569" y="433"/>
                  <a:pt x="570" y="435"/>
                </a:cubicBezTo>
                <a:cubicBezTo>
                  <a:pt x="571" y="437"/>
                  <a:pt x="571" y="438"/>
                  <a:pt x="571" y="438"/>
                </a:cubicBezTo>
                <a:cubicBezTo>
                  <a:pt x="571" y="438"/>
                  <a:pt x="571" y="438"/>
                  <a:pt x="570" y="438"/>
                </a:cubicBezTo>
                <a:cubicBezTo>
                  <a:pt x="570" y="439"/>
                  <a:pt x="571" y="440"/>
                  <a:pt x="571" y="440"/>
                </a:cubicBezTo>
                <a:cubicBezTo>
                  <a:pt x="571" y="440"/>
                  <a:pt x="571" y="440"/>
                  <a:pt x="571" y="441"/>
                </a:cubicBezTo>
                <a:cubicBezTo>
                  <a:pt x="571" y="442"/>
                  <a:pt x="571" y="443"/>
                  <a:pt x="572" y="446"/>
                </a:cubicBezTo>
                <a:cubicBezTo>
                  <a:pt x="573" y="448"/>
                  <a:pt x="576" y="452"/>
                  <a:pt x="578" y="455"/>
                </a:cubicBezTo>
                <a:cubicBezTo>
                  <a:pt x="581" y="458"/>
                  <a:pt x="583" y="459"/>
                  <a:pt x="583" y="459"/>
                </a:cubicBezTo>
                <a:cubicBezTo>
                  <a:pt x="583" y="459"/>
                  <a:pt x="582" y="459"/>
                  <a:pt x="582" y="460"/>
                </a:cubicBezTo>
                <a:cubicBezTo>
                  <a:pt x="582" y="461"/>
                  <a:pt x="582" y="461"/>
                  <a:pt x="583" y="462"/>
                </a:cubicBezTo>
                <a:cubicBezTo>
                  <a:pt x="584" y="464"/>
                  <a:pt x="585" y="465"/>
                  <a:pt x="586" y="466"/>
                </a:cubicBezTo>
                <a:cubicBezTo>
                  <a:pt x="587" y="468"/>
                  <a:pt x="588" y="468"/>
                  <a:pt x="590" y="468"/>
                </a:cubicBezTo>
                <a:cubicBezTo>
                  <a:pt x="591" y="468"/>
                  <a:pt x="592" y="467"/>
                  <a:pt x="593" y="466"/>
                </a:cubicBezTo>
                <a:cubicBezTo>
                  <a:pt x="595" y="466"/>
                  <a:pt x="596" y="465"/>
                  <a:pt x="598" y="463"/>
                </a:cubicBezTo>
                <a:cubicBezTo>
                  <a:pt x="602" y="461"/>
                  <a:pt x="609" y="456"/>
                  <a:pt x="611" y="455"/>
                </a:cubicBezTo>
                <a:cubicBezTo>
                  <a:pt x="613" y="453"/>
                  <a:pt x="613" y="453"/>
                  <a:pt x="613" y="452"/>
                </a:cubicBezTo>
                <a:cubicBezTo>
                  <a:pt x="613" y="451"/>
                  <a:pt x="614" y="449"/>
                  <a:pt x="614" y="449"/>
                </a:cubicBezTo>
                <a:cubicBezTo>
                  <a:pt x="614" y="448"/>
                  <a:pt x="617" y="447"/>
                  <a:pt x="620" y="446"/>
                </a:cubicBezTo>
                <a:cubicBezTo>
                  <a:pt x="622" y="445"/>
                  <a:pt x="623" y="444"/>
                  <a:pt x="624" y="444"/>
                </a:cubicBezTo>
                <a:cubicBezTo>
                  <a:pt x="625" y="444"/>
                  <a:pt x="625" y="444"/>
                  <a:pt x="630" y="441"/>
                </a:cubicBezTo>
                <a:cubicBezTo>
                  <a:pt x="635" y="439"/>
                  <a:pt x="639" y="435"/>
                  <a:pt x="645" y="430"/>
                </a:cubicBezTo>
                <a:cubicBezTo>
                  <a:pt x="652" y="424"/>
                  <a:pt x="656" y="419"/>
                  <a:pt x="662" y="411"/>
                </a:cubicBezTo>
                <a:cubicBezTo>
                  <a:pt x="668" y="404"/>
                  <a:pt x="671" y="398"/>
                  <a:pt x="672" y="396"/>
                </a:cubicBezTo>
                <a:cubicBezTo>
                  <a:pt x="672" y="395"/>
                  <a:pt x="671" y="394"/>
                  <a:pt x="670" y="394"/>
                </a:cubicBezTo>
                <a:cubicBezTo>
                  <a:pt x="670" y="393"/>
                  <a:pt x="668" y="394"/>
                  <a:pt x="668" y="394"/>
                </a:cubicBezTo>
                <a:cubicBezTo>
                  <a:pt x="668" y="394"/>
                  <a:pt x="668" y="394"/>
                  <a:pt x="668" y="393"/>
                </a:cubicBezTo>
                <a:cubicBezTo>
                  <a:pt x="667" y="392"/>
                  <a:pt x="666" y="391"/>
                  <a:pt x="663" y="392"/>
                </a:cubicBezTo>
                <a:cubicBezTo>
                  <a:pt x="661" y="392"/>
                  <a:pt x="659" y="393"/>
                  <a:pt x="656" y="395"/>
                </a:cubicBezTo>
                <a:cubicBezTo>
                  <a:pt x="653" y="397"/>
                  <a:pt x="652" y="398"/>
                  <a:pt x="650" y="399"/>
                </a:cubicBezTo>
                <a:cubicBezTo>
                  <a:pt x="649" y="399"/>
                  <a:pt x="647" y="400"/>
                  <a:pt x="646" y="401"/>
                </a:cubicBezTo>
                <a:cubicBezTo>
                  <a:pt x="645" y="401"/>
                  <a:pt x="645" y="401"/>
                  <a:pt x="643" y="403"/>
                </a:cubicBezTo>
                <a:cubicBezTo>
                  <a:pt x="642" y="404"/>
                  <a:pt x="641" y="404"/>
                  <a:pt x="640" y="404"/>
                </a:cubicBezTo>
                <a:cubicBezTo>
                  <a:pt x="639" y="404"/>
                  <a:pt x="636" y="405"/>
                  <a:pt x="634" y="405"/>
                </a:cubicBezTo>
                <a:cubicBezTo>
                  <a:pt x="632" y="406"/>
                  <a:pt x="631" y="406"/>
                  <a:pt x="630" y="406"/>
                </a:cubicBezTo>
                <a:cubicBezTo>
                  <a:pt x="629" y="406"/>
                  <a:pt x="629" y="406"/>
                  <a:pt x="627" y="406"/>
                </a:cubicBezTo>
                <a:cubicBezTo>
                  <a:pt x="626" y="406"/>
                  <a:pt x="625" y="406"/>
                  <a:pt x="624" y="406"/>
                </a:cubicBezTo>
                <a:cubicBezTo>
                  <a:pt x="623" y="406"/>
                  <a:pt x="622" y="406"/>
                  <a:pt x="622" y="405"/>
                </a:cubicBezTo>
                <a:cubicBezTo>
                  <a:pt x="621" y="405"/>
                  <a:pt x="620" y="405"/>
                  <a:pt x="620" y="406"/>
                </a:cubicBezTo>
                <a:cubicBezTo>
                  <a:pt x="619" y="406"/>
                  <a:pt x="618" y="406"/>
                  <a:pt x="618" y="405"/>
                </a:cubicBezTo>
                <a:cubicBezTo>
                  <a:pt x="617" y="405"/>
                  <a:pt x="617" y="405"/>
                  <a:pt x="616" y="405"/>
                </a:cubicBezTo>
                <a:cubicBezTo>
                  <a:pt x="615" y="406"/>
                  <a:pt x="614" y="405"/>
                  <a:pt x="612" y="404"/>
                </a:cubicBezTo>
                <a:cubicBezTo>
                  <a:pt x="609" y="404"/>
                  <a:pt x="608" y="404"/>
                  <a:pt x="606" y="404"/>
                </a:cubicBezTo>
                <a:cubicBezTo>
                  <a:pt x="606" y="404"/>
                  <a:pt x="605" y="404"/>
                  <a:pt x="604" y="405"/>
                </a:cubicBezTo>
                <a:cubicBezTo>
                  <a:pt x="604" y="405"/>
                  <a:pt x="604" y="405"/>
                  <a:pt x="603" y="405"/>
                </a:cubicBezTo>
                <a:cubicBezTo>
                  <a:pt x="603" y="404"/>
                  <a:pt x="602" y="404"/>
                  <a:pt x="601" y="405"/>
                </a:cubicBezTo>
                <a:cubicBezTo>
                  <a:pt x="600" y="405"/>
                  <a:pt x="601" y="405"/>
                  <a:pt x="601" y="405"/>
                </a:cubicBezTo>
                <a:cubicBezTo>
                  <a:pt x="601" y="405"/>
                  <a:pt x="601" y="405"/>
                  <a:pt x="600" y="406"/>
                </a:cubicBezTo>
                <a:cubicBezTo>
                  <a:pt x="599" y="406"/>
                  <a:pt x="599" y="406"/>
                  <a:pt x="599" y="406"/>
                </a:cubicBezTo>
                <a:cubicBezTo>
                  <a:pt x="598" y="405"/>
                  <a:pt x="598" y="405"/>
                  <a:pt x="598" y="405"/>
                </a:cubicBezTo>
                <a:cubicBezTo>
                  <a:pt x="597" y="405"/>
                  <a:pt x="597" y="405"/>
                  <a:pt x="597" y="405"/>
                </a:cubicBezTo>
                <a:cubicBezTo>
                  <a:pt x="596" y="405"/>
                  <a:pt x="596" y="404"/>
                  <a:pt x="594" y="404"/>
                </a:cubicBezTo>
                <a:cubicBezTo>
                  <a:pt x="593" y="403"/>
                  <a:pt x="592" y="403"/>
                  <a:pt x="592" y="403"/>
                </a:cubicBezTo>
                <a:cubicBezTo>
                  <a:pt x="592" y="402"/>
                  <a:pt x="592" y="402"/>
                  <a:pt x="591" y="402"/>
                </a:cubicBezTo>
                <a:cubicBezTo>
                  <a:pt x="590" y="402"/>
                  <a:pt x="589" y="401"/>
                  <a:pt x="588" y="401"/>
                </a:cubicBezTo>
                <a:cubicBezTo>
                  <a:pt x="587" y="400"/>
                  <a:pt x="587" y="400"/>
                  <a:pt x="586" y="399"/>
                </a:cubicBezTo>
                <a:cubicBezTo>
                  <a:pt x="585" y="399"/>
                  <a:pt x="586" y="399"/>
                  <a:pt x="584" y="398"/>
                </a:cubicBezTo>
                <a:cubicBezTo>
                  <a:pt x="583" y="398"/>
                  <a:pt x="583" y="397"/>
                  <a:pt x="583" y="397"/>
                </a:cubicBezTo>
                <a:cubicBezTo>
                  <a:pt x="582" y="397"/>
                  <a:pt x="582" y="397"/>
                  <a:pt x="582" y="396"/>
                </a:cubicBezTo>
                <a:cubicBezTo>
                  <a:pt x="582" y="395"/>
                  <a:pt x="581" y="396"/>
                  <a:pt x="580" y="395"/>
                </a:cubicBezTo>
                <a:cubicBezTo>
                  <a:pt x="579" y="395"/>
                  <a:pt x="579" y="394"/>
                  <a:pt x="578" y="394"/>
                </a:cubicBezTo>
                <a:cubicBezTo>
                  <a:pt x="577" y="393"/>
                  <a:pt x="577" y="392"/>
                  <a:pt x="576" y="392"/>
                </a:cubicBezTo>
                <a:cubicBezTo>
                  <a:pt x="576" y="392"/>
                  <a:pt x="575" y="391"/>
                  <a:pt x="575" y="391"/>
                </a:cubicBezTo>
                <a:cubicBezTo>
                  <a:pt x="575" y="391"/>
                  <a:pt x="575" y="390"/>
                  <a:pt x="574" y="390"/>
                </a:cubicBezTo>
                <a:cubicBezTo>
                  <a:pt x="573" y="390"/>
                  <a:pt x="572" y="388"/>
                  <a:pt x="571" y="387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69" y="385"/>
                  <a:pt x="569" y="384"/>
                  <a:pt x="568" y="383"/>
                </a:cubicBezTo>
                <a:cubicBezTo>
                  <a:pt x="567" y="383"/>
                  <a:pt x="566" y="381"/>
                  <a:pt x="565" y="379"/>
                </a:cubicBezTo>
                <a:cubicBezTo>
                  <a:pt x="564" y="378"/>
                  <a:pt x="563" y="378"/>
                  <a:pt x="562" y="377"/>
                </a:cubicBezTo>
                <a:cubicBezTo>
                  <a:pt x="561" y="375"/>
                  <a:pt x="560" y="373"/>
                  <a:pt x="560" y="373"/>
                </a:cubicBezTo>
                <a:cubicBezTo>
                  <a:pt x="559" y="373"/>
                  <a:pt x="559" y="373"/>
                  <a:pt x="559" y="372"/>
                </a:cubicBezTo>
                <a:cubicBezTo>
                  <a:pt x="558" y="371"/>
                  <a:pt x="555" y="369"/>
                  <a:pt x="555" y="368"/>
                </a:cubicBezTo>
                <a:cubicBezTo>
                  <a:pt x="554" y="366"/>
                  <a:pt x="553" y="365"/>
                  <a:pt x="552" y="364"/>
                </a:cubicBezTo>
                <a:cubicBezTo>
                  <a:pt x="552" y="363"/>
                  <a:pt x="551" y="362"/>
                  <a:pt x="550" y="360"/>
                </a:cubicBezTo>
                <a:cubicBezTo>
                  <a:pt x="548" y="357"/>
                  <a:pt x="548" y="356"/>
                  <a:pt x="547" y="356"/>
                </a:cubicBezTo>
                <a:cubicBezTo>
                  <a:pt x="546" y="355"/>
                  <a:pt x="544" y="351"/>
                  <a:pt x="542" y="348"/>
                </a:cubicBezTo>
                <a:cubicBezTo>
                  <a:pt x="541" y="345"/>
                  <a:pt x="538" y="342"/>
                  <a:pt x="537" y="339"/>
                </a:cubicBezTo>
                <a:cubicBezTo>
                  <a:pt x="536" y="338"/>
                  <a:pt x="535" y="336"/>
                  <a:pt x="534" y="334"/>
                </a:cubicBezTo>
                <a:cubicBezTo>
                  <a:pt x="533" y="332"/>
                  <a:pt x="532" y="330"/>
                  <a:pt x="531" y="330"/>
                </a:cubicBezTo>
                <a:cubicBezTo>
                  <a:pt x="531" y="329"/>
                  <a:pt x="531" y="328"/>
                  <a:pt x="527" y="321"/>
                </a:cubicBezTo>
                <a:cubicBezTo>
                  <a:pt x="526" y="320"/>
                  <a:pt x="526" y="318"/>
                  <a:pt x="525" y="317"/>
                </a:cubicBezTo>
                <a:cubicBezTo>
                  <a:pt x="524" y="316"/>
                  <a:pt x="524" y="315"/>
                  <a:pt x="523" y="314"/>
                </a:cubicBezTo>
                <a:cubicBezTo>
                  <a:pt x="522" y="311"/>
                  <a:pt x="520" y="309"/>
                  <a:pt x="519" y="307"/>
                </a:cubicBezTo>
                <a:cubicBezTo>
                  <a:pt x="518" y="304"/>
                  <a:pt x="516" y="301"/>
                  <a:pt x="515" y="299"/>
                </a:cubicBezTo>
                <a:cubicBezTo>
                  <a:pt x="513" y="296"/>
                  <a:pt x="513" y="295"/>
                  <a:pt x="513" y="295"/>
                </a:cubicBezTo>
                <a:cubicBezTo>
                  <a:pt x="513" y="295"/>
                  <a:pt x="513" y="294"/>
                  <a:pt x="512" y="291"/>
                </a:cubicBezTo>
                <a:cubicBezTo>
                  <a:pt x="512" y="288"/>
                  <a:pt x="510" y="286"/>
                  <a:pt x="508" y="283"/>
                </a:cubicBezTo>
                <a:cubicBezTo>
                  <a:pt x="507" y="280"/>
                  <a:pt x="504" y="279"/>
                  <a:pt x="504" y="279"/>
                </a:cubicBezTo>
                <a:cubicBezTo>
                  <a:pt x="504" y="279"/>
                  <a:pt x="503" y="277"/>
                  <a:pt x="501" y="275"/>
                </a:cubicBezTo>
                <a:cubicBezTo>
                  <a:pt x="500" y="273"/>
                  <a:pt x="499" y="273"/>
                  <a:pt x="498" y="273"/>
                </a:cubicBezTo>
                <a:cubicBezTo>
                  <a:pt x="497" y="272"/>
                  <a:pt x="497" y="272"/>
                  <a:pt x="496" y="272"/>
                </a:cubicBezTo>
                <a:cubicBezTo>
                  <a:pt x="495" y="272"/>
                  <a:pt x="494" y="272"/>
                  <a:pt x="493" y="271"/>
                </a:cubicBezTo>
                <a:cubicBezTo>
                  <a:pt x="491" y="270"/>
                  <a:pt x="487" y="270"/>
                  <a:pt x="486" y="270"/>
                </a:cubicBezTo>
                <a:cubicBezTo>
                  <a:pt x="484" y="270"/>
                  <a:pt x="483" y="269"/>
                  <a:pt x="482" y="268"/>
                </a:cubicBezTo>
                <a:cubicBezTo>
                  <a:pt x="480" y="268"/>
                  <a:pt x="478" y="268"/>
                  <a:pt x="477" y="267"/>
                </a:cubicBezTo>
                <a:cubicBezTo>
                  <a:pt x="475" y="267"/>
                  <a:pt x="474" y="267"/>
                  <a:pt x="471" y="267"/>
                </a:cubicBezTo>
                <a:cubicBezTo>
                  <a:pt x="468" y="267"/>
                  <a:pt x="465" y="266"/>
                  <a:pt x="462" y="266"/>
                </a:cubicBezTo>
                <a:cubicBezTo>
                  <a:pt x="460" y="266"/>
                  <a:pt x="458" y="266"/>
                  <a:pt x="456" y="266"/>
                </a:cubicBezTo>
                <a:cubicBezTo>
                  <a:pt x="453" y="265"/>
                  <a:pt x="452" y="266"/>
                  <a:pt x="449" y="266"/>
                </a:cubicBezTo>
                <a:cubicBezTo>
                  <a:pt x="447" y="266"/>
                  <a:pt x="446" y="266"/>
                  <a:pt x="444" y="266"/>
                </a:cubicBezTo>
                <a:cubicBezTo>
                  <a:pt x="441" y="266"/>
                  <a:pt x="438" y="266"/>
                  <a:pt x="435" y="266"/>
                </a:cubicBezTo>
                <a:cubicBezTo>
                  <a:pt x="431" y="266"/>
                  <a:pt x="424" y="266"/>
                  <a:pt x="424" y="266"/>
                </a:cubicBezTo>
                <a:cubicBezTo>
                  <a:pt x="424" y="266"/>
                  <a:pt x="424" y="266"/>
                  <a:pt x="423" y="266"/>
                </a:cubicBezTo>
                <a:cubicBezTo>
                  <a:pt x="422" y="265"/>
                  <a:pt x="422" y="265"/>
                  <a:pt x="420" y="265"/>
                </a:cubicBezTo>
                <a:cubicBezTo>
                  <a:pt x="418" y="265"/>
                  <a:pt x="415" y="265"/>
                  <a:pt x="410" y="264"/>
                </a:cubicBezTo>
                <a:cubicBezTo>
                  <a:pt x="405" y="264"/>
                  <a:pt x="400" y="263"/>
                  <a:pt x="395" y="262"/>
                </a:cubicBezTo>
                <a:cubicBezTo>
                  <a:pt x="393" y="262"/>
                  <a:pt x="391" y="261"/>
                  <a:pt x="389" y="261"/>
                </a:cubicBezTo>
                <a:cubicBezTo>
                  <a:pt x="388" y="261"/>
                  <a:pt x="386" y="261"/>
                  <a:pt x="385" y="260"/>
                </a:cubicBezTo>
                <a:cubicBezTo>
                  <a:pt x="383" y="260"/>
                  <a:pt x="381" y="260"/>
                  <a:pt x="381" y="260"/>
                </a:cubicBezTo>
                <a:cubicBezTo>
                  <a:pt x="381" y="260"/>
                  <a:pt x="381" y="259"/>
                  <a:pt x="382" y="257"/>
                </a:cubicBezTo>
                <a:cubicBezTo>
                  <a:pt x="382" y="255"/>
                  <a:pt x="382" y="253"/>
                  <a:pt x="383" y="251"/>
                </a:cubicBezTo>
                <a:cubicBezTo>
                  <a:pt x="383" y="248"/>
                  <a:pt x="383" y="247"/>
                  <a:pt x="381" y="244"/>
                </a:cubicBezTo>
                <a:cubicBezTo>
                  <a:pt x="379" y="240"/>
                  <a:pt x="377" y="237"/>
                  <a:pt x="377" y="237"/>
                </a:cubicBezTo>
                <a:cubicBezTo>
                  <a:pt x="377" y="237"/>
                  <a:pt x="378" y="237"/>
                  <a:pt x="379" y="236"/>
                </a:cubicBezTo>
                <a:cubicBezTo>
                  <a:pt x="380" y="235"/>
                  <a:pt x="382" y="233"/>
                  <a:pt x="386" y="231"/>
                </a:cubicBezTo>
                <a:cubicBezTo>
                  <a:pt x="390" y="228"/>
                  <a:pt x="394" y="226"/>
                  <a:pt x="397" y="225"/>
                </a:cubicBezTo>
                <a:cubicBezTo>
                  <a:pt x="400" y="223"/>
                  <a:pt x="403" y="222"/>
                  <a:pt x="406" y="221"/>
                </a:cubicBezTo>
                <a:cubicBezTo>
                  <a:pt x="409" y="220"/>
                  <a:pt x="410" y="220"/>
                  <a:pt x="415" y="218"/>
                </a:cubicBezTo>
                <a:cubicBezTo>
                  <a:pt x="419" y="215"/>
                  <a:pt x="422" y="214"/>
                  <a:pt x="426" y="213"/>
                </a:cubicBezTo>
                <a:cubicBezTo>
                  <a:pt x="429" y="211"/>
                  <a:pt x="433" y="210"/>
                  <a:pt x="435" y="209"/>
                </a:cubicBezTo>
                <a:cubicBezTo>
                  <a:pt x="438" y="208"/>
                  <a:pt x="441" y="207"/>
                  <a:pt x="442" y="206"/>
                </a:cubicBezTo>
                <a:cubicBezTo>
                  <a:pt x="443" y="206"/>
                  <a:pt x="444" y="206"/>
                  <a:pt x="443" y="206"/>
                </a:cubicBezTo>
                <a:cubicBezTo>
                  <a:pt x="443" y="205"/>
                  <a:pt x="443" y="205"/>
                  <a:pt x="443" y="203"/>
                </a:cubicBezTo>
                <a:cubicBezTo>
                  <a:pt x="442" y="201"/>
                  <a:pt x="442" y="199"/>
                  <a:pt x="441" y="197"/>
                </a:cubicBezTo>
                <a:cubicBezTo>
                  <a:pt x="441" y="194"/>
                  <a:pt x="440" y="192"/>
                  <a:pt x="440" y="192"/>
                </a:cubicBezTo>
                <a:cubicBezTo>
                  <a:pt x="440" y="192"/>
                  <a:pt x="441" y="191"/>
                  <a:pt x="441" y="191"/>
                </a:cubicBezTo>
                <a:cubicBezTo>
                  <a:pt x="441" y="191"/>
                  <a:pt x="442" y="190"/>
                  <a:pt x="442" y="190"/>
                </a:cubicBezTo>
                <a:cubicBezTo>
                  <a:pt x="443" y="189"/>
                  <a:pt x="443" y="188"/>
                  <a:pt x="443" y="187"/>
                </a:cubicBezTo>
                <a:cubicBezTo>
                  <a:pt x="443" y="187"/>
                  <a:pt x="443" y="187"/>
                  <a:pt x="443" y="185"/>
                </a:cubicBezTo>
                <a:cubicBezTo>
                  <a:pt x="443" y="183"/>
                  <a:pt x="443" y="180"/>
                  <a:pt x="443" y="180"/>
                </a:cubicBezTo>
                <a:cubicBezTo>
                  <a:pt x="443" y="180"/>
                  <a:pt x="447" y="178"/>
                  <a:pt x="450" y="176"/>
                </a:cubicBezTo>
                <a:cubicBezTo>
                  <a:pt x="454" y="173"/>
                  <a:pt x="455" y="172"/>
                  <a:pt x="458" y="170"/>
                </a:cubicBezTo>
                <a:cubicBezTo>
                  <a:pt x="461" y="167"/>
                  <a:pt x="462" y="165"/>
                  <a:pt x="464" y="163"/>
                </a:cubicBezTo>
                <a:cubicBezTo>
                  <a:pt x="465" y="161"/>
                  <a:pt x="467" y="159"/>
                  <a:pt x="468" y="157"/>
                </a:cubicBezTo>
                <a:cubicBezTo>
                  <a:pt x="469" y="155"/>
                  <a:pt x="470" y="154"/>
                  <a:pt x="471" y="153"/>
                </a:cubicBezTo>
                <a:cubicBezTo>
                  <a:pt x="472" y="152"/>
                  <a:pt x="473" y="151"/>
                  <a:pt x="474" y="149"/>
                </a:cubicBezTo>
                <a:cubicBezTo>
                  <a:pt x="475" y="148"/>
                  <a:pt x="476" y="148"/>
                  <a:pt x="477" y="146"/>
                </a:cubicBezTo>
                <a:cubicBezTo>
                  <a:pt x="478" y="145"/>
                  <a:pt x="479" y="145"/>
                  <a:pt x="479" y="144"/>
                </a:cubicBezTo>
                <a:cubicBezTo>
                  <a:pt x="480" y="143"/>
                  <a:pt x="480" y="143"/>
                  <a:pt x="481" y="142"/>
                </a:cubicBezTo>
                <a:cubicBezTo>
                  <a:pt x="482" y="141"/>
                  <a:pt x="483" y="140"/>
                  <a:pt x="483" y="138"/>
                </a:cubicBezTo>
                <a:cubicBezTo>
                  <a:pt x="484" y="136"/>
                  <a:pt x="483" y="135"/>
                  <a:pt x="482" y="135"/>
                </a:cubicBezTo>
                <a:cubicBezTo>
                  <a:pt x="480" y="134"/>
                  <a:pt x="479" y="135"/>
                  <a:pt x="478" y="136"/>
                </a:cubicBezTo>
                <a:cubicBezTo>
                  <a:pt x="477" y="137"/>
                  <a:pt x="476" y="140"/>
                  <a:pt x="475" y="141"/>
                </a:cubicBezTo>
                <a:cubicBezTo>
                  <a:pt x="474" y="142"/>
                  <a:pt x="473" y="142"/>
                  <a:pt x="472" y="143"/>
                </a:cubicBezTo>
                <a:cubicBezTo>
                  <a:pt x="470" y="144"/>
                  <a:pt x="469" y="145"/>
                  <a:pt x="468" y="146"/>
                </a:cubicBezTo>
                <a:cubicBezTo>
                  <a:pt x="468" y="147"/>
                  <a:pt x="467" y="148"/>
                  <a:pt x="467" y="148"/>
                </a:cubicBezTo>
                <a:cubicBezTo>
                  <a:pt x="466" y="148"/>
                  <a:pt x="466" y="147"/>
                  <a:pt x="466" y="146"/>
                </a:cubicBezTo>
                <a:cubicBezTo>
                  <a:pt x="466" y="145"/>
                  <a:pt x="466" y="145"/>
                  <a:pt x="467" y="143"/>
                </a:cubicBezTo>
                <a:cubicBezTo>
                  <a:pt x="468" y="142"/>
                  <a:pt x="469" y="141"/>
                  <a:pt x="471" y="140"/>
                </a:cubicBezTo>
                <a:cubicBezTo>
                  <a:pt x="472" y="138"/>
                  <a:pt x="472" y="137"/>
                  <a:pt x="473" y="136"/>
                </a:cubicBezTo>
                <a:cubicBezTo>
                  <a:pt x="474" y="133"/>
                  <a:pt x="476" y="131"/>
                  <a:pt x="477" y="130"/>
                </a:cubicBezTo>
                <a:cubicBezTo>
                  <a:pt x="478" y="128"/>
                  <a:pt x="479" y="127"/>
                  <a:pt x="479" y="126"/>
                </a:cubicBezTo>
                <a:cubicBezTo>
                  <a:pt x="480" y="124"/>
                  <a:pt x="481" y="124"/>
                  <a:pt x="481" y="122"/>
                </a:cubicBezTo>
                <a:cubicBezTo>
                  <a:pt x="481" y="121"/>
                  <a:pt x="480" y="120"/>
                  <a:pt x="479" y="119"/>
                </a:cubicBezTo>
                <a:cubicBezTo>
                  <a:pt x="477" y="119"/>
                  <a:pt x="476" y="120"/>
                  <a:pt x="475" y="122"/>
                </a:cubicBezTo>
                <a:cubicBezTo>
                  <a:pt x="474" y="123"/>
                  <a:pt x="473" y="125"/>
                  <a:pt x="472" y="127"/>
                </a:cubicBezTo>
                <a:cubicBezTo>
                  <a:pt x="470" y="129"/>
                  <a:pt x="470" y="130"/>
                  <a:pt x="468" y="132"/>
                </a:cubicBezTo>
                <a:cubicBezTo>
                  <a:pt x="467" y="133"/>
                  <a:pt x="466" y="134"/>
                  <a:pt x="466" y="135"/>
                </a:cubicBezTo>
                <a:cubicBezTo>
                  <a:pt x="465" y="136"/>
                  <a:pt x="464" y="137"/>
                  <a:pt x="464" y="138"/>
                </a:cubicBezTo>
                <a:cubicBezTo>
                  <a:pt x="463" y="139"/>
                  <a:pt x="463" y="139"/>
                  <a:pt x="462" y="140"/>
                </a:cubicBezTo>
                <a:cubicBezTo>
                  <a:pt x="462" y="140"/>
                  <a:pt x="461" y="138"/>
                  <a:pt x="461" y="138"/>
                </a:cubicBezTo>
                <a:cubicBezTo>
                  <a:pt x="461" y="138"/>
                  <a:pt x="461" y="138"/>
                  <a:pt x="462" y="137"/>
                </a:cubicBezTo>
                <a:cubicBezTo>
                  <a:pt x="462" y="136"/>
                  <a:pt x="464" y="134"/>
                  <a:pt x="465" y="133"/>
                </a:cubicBezTo>
                <a:cubicBezTo>
                  <a:pt x="466" y="131"/>
                  <a:pt x="466" y="130"/>
                  <a:pt x="466" y="129"/>
                </a:cubicBezTo>
                <a:cubicBezTo>
                  <a:pt x="467" y="128"/>
                  <a:pt x="468" y="126"/>
                  <a:pt x="469" y="124"/>
                </a:cubicBezTo>
                <a:cubicBezTo>
                  <a:pt x="470" y="122"/>
                  <a:pt x="470" y="122"/>
                  <a:pt x="471" y="120"/>
                </a:cubicBezTo>
                <a:cubicBezTo>
                  <a:pt x="472" y="119"/>
                  <a:pt x="472" y="118"/>
                  <a:pt x="473" y="117"/>
                </a:cubicBezTo>
                <a:cubicBezTo>
                  <a:pt x="473" y="115"/>
                  <a:pt x="474" y="115"/>
                  <a:pt x="474" y="113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69" y="110"/>
                  <a:pt x="468" y="112"/>
                  <a:pt x="467" y="114"/>
                </a:cubicBezTo>
                <a:cubicBezTo>
                  <a:pt x="466" y="116"/>
                  <a:pt x="465" y="118"/>
                  <a:pt x="464" y="120"/>
                </a:cubicBezTo>
                <a:cubicBezTo>
                  <a:pt x="463" y="122"/>
                  <a:pt x="462" y="123"/>
                  <a:pt x="461" y="124"/>
                </a:cubicBezTo>
                <a:cubicBezTo>
                  <a:pt x="460" y="125"/>
                  <a:pt x="460" y="126"/>
                  <a:pt x="460" y="127"/>
                </a:cubicBezTo>
                <a:cubicBezTo>
                  <a:pt x="460" y="128"/>
                  <a:pt x="459" y="128"/>
                  <a:pt x="459" y="129"/>
                </a:cubicBezTo>
                <a:cubicBezTo>
                  <a:pt x="458" y="130"/>
                  <a:pt x="458" y="131"/>
                  <a:pt x="457" y="132"/>
                </a:cubicBezTo>
                <a:cubicBezTo>
                  <a:pt x="457" y="133"/>
                  <a:pt x="456" y="134"/>
                  <a:pt x="456" y="134"/>
                </a:cubicBezTo>
                <a:cubicBezTo>
                  <a:pt x="455" y="135"/>
                  <a:pt x="455" y="134"/>
                  <a:pt x="455" y="134"/>
                </a:cubicBezTo>
                <a:cubicBezTo>
                  <a:pt x="454" y="134"/>
                  <a:pt x="454" y="132"/>
                  <a:pt x="455" y="131"/>
                </a:cubicBezTo>
                <a:cubicBezTo>
                  <a:pt x="455" y="129"/>
                  <a:pt x="455" y="128"/>
                  <a:pt x="456" y="127"/>
                </a:cubicBezTo>
                <a:cubicBezTo>
                  <a:pt x="456" y="125"/>
                  <a:pt x="456" y="124"/>
                  <a:pt x="457" y="121"/>
                </a:cubicBezTo>
                <a:cubicBezTo>
                  <a:pt x="458" y="119"/>
                  <a:pt x="459" y="118"/>
                  <a:pt x="460" y="116"/>
                </a:cubicBezTo>
                <a:cubicBezTo>
                  <a:pt x="461" y="114"/>
                  <a:pt x="461" y="112"/>
                  <a:pt x="462" y="110"/>
                </a:cubicBezTo>
                <a:cubicBezTo>
                  <a:pt x="462" y="108"/>
                  <a:pt x="460" y="107"/>
                  <a:pt x="458" y="108"/>
                </a:cubicBezTo>
                <a:cubicBezTo>
                  <a:pt x="456" y="108"/>
                  <a:pt x="455" y="111"/>
                  <a:pt x="454" y="112"/>
                </a:cubicBezTo>
                <a:cubicBezTo>
                  <a:pt x="454" y="113"/>
                  <a:pt x="453" y="115"/>
                  <a:pt x="453" y="116"/>
                </a:cubicBezTo>
                <a:cubicBezTo>
                  <a:pt x="452" y="117"/>
                  <a:pt x="452" y="118"/>
                  <a:pt x="451" y="119"/>
                </a:cubicBezTo>
                <a:cubicBezTo>
                  <a:pt x="450" y="121"/>
                  <a:pt x="450" y="121"/>
                  <a:pt x="449" y="124"/>
                </a:cubicBezTo>
                <a:cubicBezTo>
                  <a:pt x="448" y="126"/>
                  <a:pt x="448" y="127"/>
                  <a:pt x="448" y="130"/>
                </a:cubicBezTo>
                <a:cubicBezTo>
                  <a:pt x="447" y="132"/>
                  <a:pt x="446" y="133"/>
                  <a:pt x="446" y="134"/>
                </a:cubicBezTo>
                <a:cubicBezTo>
                  <a:pt x="445" y="135"/>
                  <a:pt x="445" y="136"/>
                  <a:pt x="444" y="137"/>
                </a:cubicBezTo>
                <a:cubicBezTo>
                  <a:pt x="444" y="139"/>
                  <a:pt x="442" y="139"/>
                  <a:pt x="441" y="140"/>
                </a:cubicBezTo>
                <a:cubicBezTo>
                  <a:pt x="440" y="140"/>
                  <a:pt x="437" y="142"/>
                  <a:pt x="437" y="142"/>
                </a:cubicBezTo>
                <a:cubicBezTo>
                  <a:pt x="436" y="143"/>
                  <a:pt x="436" y="142"/>
                  <a:pt x="436" y="142"/>
                </a:cubicBezTo>
                <a:cubicBezTo>
                  <a:pt x="435" y="141"/>
                  <a:pt x="435" y="141"/>
                  <a:pt x="435" y="140"/>
                </a:cubicBezTo>
                <a:cubicBezTo>
                  <a:pt x="435" y="139"/>
                  <a:pt x="435" y="138"/>
                  <a:pt x="435" y="137"/>
                </a:cubicBezTo>
                <a:cubicBezTo>
                  <a:pt x="434" y="136"/>
                  <a:pt x="434" y="135"/>
                  <a:pt x="433" y="134"/>
                </a:cubicBezTo>
                <a:cubicBezTo>
                  <a:pt x="433" y="133"/>
                  <a:pt x="433" y="132"/>
                  <a:pt x="431" y="129"/>
                </a:cubicBezTo>
                <a:cubicBezTo>
                  <a:pt x="430" y="127"/>
                  <a:pt x="428" y="126"/>
                  <a:pt x="427" y="125"/>
                </a:cubicBezTo>
                <a:cubicBezTo>
                  <a:pt x="426" y="125"/>
                  <a:pt x="425" y="125"/>
                  <a:pt x="424" y="126"/>
                </a:cubicBezTo>
                <a:cubicBezTo>
                  <a:pt x="423" y="127"/>
                  <a:pt x="424" y="128"/>
                  <a:pt x="424" y="129"/>
                </a:cubicBezTo>
                <a:cubicBezTo>
                  <a:pt x="425" y="129"/>
                  <a:pt x="425" y="131"/>
                  <a:pt x="426" y="133"/>
                </a:cubicBezTo>
                <a:cubicBezTo>
                  <a:pt x="426" y="135"/>
                  <a:pt x="427" y="136"/>
                  <a:pt x="427" y="138"/>
                </a:cubicBezTo>
                <a:cubicBezTo>
                  <a:pt x="427" y="140"/>
                  <a:pt x="427" y="141"/>
                  <a:pt x="427" y="143"/>
                </a:cubicBezTo>
                <a:cubicBezTo>
                  <a:pt x="427" y="144"/>
                  <a:pt x="426" y="145"/>
                  <a:pt x="426" y="147"/>
                </a:cubicBezTo>
                <a:cubicBezTo>
                  <a:pt x="426" y="149"/>
                  <a:pt x="427" y="152"/>
                  <a:pt x="428" y="154"/>
                </a:cubicBezTo>
                <a:cubicBezTo>
                  <a:pt x="428" y="157"/>
                  <a:pt x="428" y="158"/>
                  <a:pt x="429" y="160"/>
                </a:cubicBezTo>
                <a:cubicBezTo>
                  <a:pt x="429" y="163"/>
                  <a:pt x="429" y="163"/>
                  <a:pt x="429" y="164"/>
                </a:cubicBezTo>
                <a:cubicBezTo>
                  <a:pt x="428" y="165"/>
                  <a:pt x="426" y="167"/>
                  <a:pt x="426" y="167"/>
                </a:cubicBezTo>
                <a:cubicBezTo>
                  <a:pt x="426" y="167"/>
                  <a:pt x="426" y="167"/>
                  <a:pt x="425" y="167"/>
                </a:cubicBezTo>
                <a:cubicBezTo>
                  <a:pt x="425" y="167"/>
                  <a:pt x="425" y="167"/>
                  <a:pt x="424" y="168"/>
                </a:cubicBezTo>
                <a:cubicBezTo>
                  <a:pt x="424" y="168"/>
                  <a:pt x="423" y="169"/>
                  <a:pt x="421" y="170"/>
                </a:cubicBezTo>
                <a:cubicBezTo>
                  <a:pt x="419" y="171"/>
                  <a:pt x="417" y="173"/>
                  <a:pt x="413" y="175"/>
                </a:cubicBezTo>
                <a:cubicBezTo>
                  <a:pt x="409" y="177"/>
                  <a:pt x="407" y="178"/>
                  <a:pt x="406" y="179"/>
                </a:cubicBezTo>
                <a:cubicBezTo>
                  <a:pt x="404" y="179"/>
                  <a:pt x="401" y="182"/>
                  <a:pt x="400" y="183"/>
                </a:cubicBezTo>
                <a:cubicBezTo>
                  <a:pt x="399" y="184"/>
                  <a:pt x="398" y="186"/>
                  <a:pt x="398" y="186"/>
                </a:cubicBezTo>
                <a:cubicBezTo>
                  <a:pt x="398" y="186"/>
                  <a:pt x="398" y="186"/>
                  <a:pt x="397" y="185"/>
                </a:cubicBezTo>
                <a:cubicBezTo>
                  <a:pt x="396" y="185"/>
                  <a:pt x="394" y="185"/>
                  <a:pt x="393" y="186"/>
                </a:cubicBezTo>
                <a:cubicBezTo>
                  <a:pt x="391" y="186"/>
                  <a:pt x="387" y="188"/>
                  <a:pt x="386" y="189"/>
                </a:cubicBezTo>
                <a:cubicBezTo>
                  <a:pt x="385" y="190"/>
                  <a:pt x="383" y="190"/>
                  <a:pt x="383" y="192"/>
                </a:cubicBezTo>
                <a:cubicBezTo>
                  <a:pt x="382" y="193"/>
                  <a:pt x="381" y="194"/>
                  <a:pt x="381" y="194"/>
                </a:cubicBezTo>
                <a:cubicBezTo>
                  <a:pt x="381" y="194"/>
                  <a:pt x="380" y="195"/>
                  <a:pt x="378" y="195"/>
                </a:cubicBezTo>
                <a:cubicBezTo>
                  <a:pt x="375" y="196"/>
                  <a:pt x="374" y="196"/>
                  <a:pt x="373" y="196"/>
                </a:cubicBezTo>
                <a:cubicBezTo>
                  <a:pt x="373" y="196"/>
                  <a:pt x="372" y="196"/>
                  <a:pt x="371" y="196"/>
                </a:cubicBezTo>
                <a:cubicBezTo>
                  <a:pt x="371" y="196"/>
                  <a:pt x="371" y="195"/>
                  <a:pt x="370" y="195"/>
                </a:cubicBezTo>
                <a:cubicBezTo>
                  <a:pt x="369" y="195"/>
                  <a:pt x="369" y="195"/>
                  <a:pt x="369" y="195"/>
                </a:cubicBezTo>
                <a:cubicBezTo>
                  <a:pt x="369" y="195"/>
                  <a:pt x="368" y="194"/>
                  <a:pt x="367" y="191"/>
                </a:cubicBezTo>
                <a:cubicBezTo>
                  <a:pt x="367" y="189"/>
                  <a:pt x="366" y="187"/>
                  <a:pt x="365" y="185"/>
                </a:cubicBezTo>
                <a:cubicBezTo>
                  <a:pt x="365" y="184"/>
                  <a:pt x="364" y="182"/>
                  <a:pt x="363" y="181"/>
                </a:cubicBezTo>
                <a:cubicBezTo>
                  <a:pt x="362" y="178"/>
                  <a:pt x="361" y="176"/>
                  <a:pt x="360" y="174"/>
                </a:cubicBezTo>
                <a:cubicBezTo>
                  <a:pt x="359" y="173"/>
                  <a:pt x="358" y="171"/>
                  <a:pt x="357" y="170"/>
                </a:cubicBezTo>
                <a:cubicBezTo>
                  <a:pt x="355" y="168"/>
                  <a:pt x="354" y="166"/>
                  <a:pt x="353" y="164"/>
                </a:cubicBezTo>
                <a:cubicBezTo>
                  <a:pt x="352" y="163"/>
                  <a:pt x="352" y="162"/>
                  <a:pt x="352" y="161"/>
                </a:cubicBezTo>
                <a:cubicBezTo>
                  <a:pt x="351" y="160"/>
                  <a:pt x="350" y="157"/>
                  <a:pt x="347" y="152"/>
                </a:cubicBezTo>
                <a:cubicBezTo>
                  <a:pt x="346" y="149"/>
                  <a:pt x="344" y="147"/>
                  <a:pt x="343" y="145"/>
                </a:cubicBezTo>
                <a:cubicBezTo>
                  <a:pt x="341" y="142"/>
                  <a:pt x="339" y="140"/>
                  <a:pt x="338" y="139"/>
                </a:cubicBezTo>
                <a:cubicBezTo>
                  <a:pt x="336" y="137"/>
                  <a:pt x="335" y="135"/>
                  <a:pt x="333" y="134"/>
                </a:cubicBezTo>
                <a:cubicBezTo>
                  <a:pt x="332" y="133"/>
                  <a:pt x="332" y="132"/>
                  <a:pt x="331" y="132"/>
                </a:cubicBezTo>
                <a:cubicBezTo>
                  <a:pt x="330" y="130"/>
                  <a:pt x="329" y="130"/>
                  <a:pt x="328" y="128"/>
                </a:cubicBezTo>
                <a:cubicBezTo>
                  <a:pt x="327" y="127"/>
                  <a:pt x="326" y="126"/>
                  <a:pt x="323" y="123"/>
                </a:cubicBezTo>
                <a:cubicBezTo>
                  <a:pt x="320" y="119"/>
                  <a:pt x="316" y="116"/>
                  <a:pt x="314" y="113"/>
                </a:cubicBezTo>
                <a:cubicBezTo>
                  <a:pt x="311" y="111"/>
                  <a:pt x="310" y="109"/>
                  <a:pt x="309" y="108"/>
                </a:cubicBezTo>
                <a:cubicBezTo>
                  <a:pt x="308" y="108"/>
                  <a:pt x="307" y="106"/>
                  <a:pt x="306" y="105"/>
                </a:cubicBezTo>
                <a:cubicBezTo>
                  <a:pt x="304" y="103"/>
                  <a:pt x="302" y="102"/>
                  <a:pt x="302" y="102"/>
                </a:cubicBezTo>
                <a:cubicBezTo>
                  <a:pt x="302" y="100"/>
                  <a:pt x="302" y="100"/>
                  <a:pt x="302" y="100"/>
                </a:cubicBezTo>
                <a:cubicBezTo>
                  <a:pt x="302" y="100"/>
                  <a:pt x="302" y="100"/>
                  <a:pt x="303" y="99"/>
                </a:cubicBezTo>
                <a:cubicBezTo>
                  <a:pt x="304" y="98"/>
                  <a:pt x="304" y="97"/>
                  <a:pt x="304" y="96"/>
                </a:cubicBezTo>
                <a:cubicBezTo>
                  <a:pt x="303" y="96"/>
                  <a:pt x="304" y="96"/>
                  <a:pt x="304" y="96"/>
                </a:cubicBezTo>
                <a:cubicBezTo>
                  <a:pt x="305" y="96"/>
                  <a:pt x="305" y="95"/>
                  <a:pt x="306" y="95"/>
                </a:cubicBezTo>
                <a:cubicBezTo>
                  <a:pt x="307" y="94"/>
                  <a:pt x="309" y="93"/>
                  <a:pt x="310" y="93"/>
                </a:cubicBezTo>
                <a:cubicBezTo>
                  <a:pt x="311" y="92"/>
                  <a:pt x="311" y="92"/>
                  <a:pt x="312" y="91"/>
                </a:cubicBezTo>
                <a:cubicBezTo>
                  <a:pt x="313" y="90"/>
                  <a:pt x="314" y="90"/>
                  <a:pt x="316" y="89"/>
                </a:cubicBezTo>
                <a:cubicBezTo>
                  <a:pt x="317" y="88"/>
                  <a:pt x="318" y="87"/>
                  <a:pt x="319" y="86"/>
                </a:cubicBezTo>
                <a:cubicBezTo>
                  <a:pt x="320" y="84"/>
                  <a:pt x="319" y="83"/>
                  <a:pt x="319" y="82"/>
                </a:cubicBezTo>
                <a:cubicBezTo>
                  <a:pt x="319" y="81"/>
                  <a:pt x="318" y="79"/>
                  <a:pt x="318" y="79"/>
                </a:cubicBezTo>
                <a:cubicBezTo>
                  <a:pt x="318" y="79"/>
                  <a:pt x="318" y="78"/>
                  <a:pt x="318" y="77"/>
                </a:cubicBezTo>
                <a:cubicBezTo>
                  <a:pt x="319" y="76"/>
                  <a:pt x="320" y="75"/>
                  <a:pt x="320" y="74"/>
                </a:cubicBezTo>
                <a:cubicBezTo>
                  <a:pt x="321" y="74"/>
                  <a:pt x="320" y="72"/>
                  <a:pt x="319" y="71"/>
                </a:cubicBezTo>
                <a:cubicBezTo>
                  <a:pt x="318" y="70"/>
                  <a:pt x="317" y="70"/>
                  <a:pt x="317" y="70"/>
                </a:cubicBezTo>
                <a:cubicBezTo>
                  <a:pt x="317" y="70"/>
                  <a:pt x="318" y="69"/>
                  <a:pt x="319" y="68"/>
                </a:cubicBezTo>
                <a:cubicBezTo>
                  <a:pt x="320" y="68"/>
                  <a:pt x="320" y="67"/>
                  <a:pt x="321" y="66"/>
                </a:cubicBezTo>
                <a:cubicBezTo>
                  <a:pt x="322" y="65"/>
                  <a:pt x="322" y="64"/>
                  <a:pt x="321" y="63"/>
                </a:cubicBezTo>
                <a:cubicBezTo>
                  <a:pt x="321" y="62"/>
                  <a:pt x="321" y="61"/>
                  <a:pt x="321" y="59"/>
                </a:cubicBezTo>
                <a:cubicBezTo>
                  <a:pt x="321" y="58"/>
                  <a:pt x="321" y="57"/>
                  <a:pt x="322" y="57"/>
                </a:cubicBezTo>
                <a:cubicBezTo>
                  <a:pt x="323" y="56"/>
                  <a:pt x="324" y="56"/>
                  <a:pt x="325" y="56"/>
                </a:cubicBezTo>
                <a:cubicBezTo>
                  <a:pt x="326" y="56"/>
                  <a:pt x="327" y="55"/>
                  <a:pt x="327" y="54"/>
                </a:cubicBezTo>
                <a:cubicBezTo>
                  <a:pt x="328" y="52"/>
                  <a:pt x="326" y="51"/>
                  <a:pt x="325" y="49"/>
                </a:cubicBezTo>
                <a:cubicBezTo>
                  <a:pt x="323" y="48"/>
                  <a:pt x="322" y="46"/>
                  <a:pt x="320" y="44"/>
                </a:cubicBezTo>
                <a:cubicBezTo>
                  <a:pt x="318" y="43"/>
                  <a:pt x="317" y="43"/>
                  <a:pt x="316" y="42"/>
                </a:cubicBezTo>
                <a:cubicBezTo>
                  <a:pt x="316" y="41"/>
                  <a:pt x="316" y="41"/>
                  <a:pt x="315" y="41"/>
                </a:cubicBezTo>
                <a:cubicBezTo>
                  <a:pt x="314" y="39"/>
                  <a:pt x="315" y="36"/>
                  <a:pt x="315" y="35"/>
                </a:cubicBezTo>
                <a:cubicBezTo>
                  <a:pt x="316" y="34"/>
                  <a:pt x="315" y="33"/>
                  <a:pt x="315" y="33"/>
                </a:cubicBezTo>
                <a:cubicBezTo>
                  <a:pt x="314" y="33"/>
                  <a:pt x="315" y="32"/>
                  <a:pt x="314" y="31"/>
                </a:cubicBezTo>
                <a:cubicBezTo>
                  <a:pt x="313" y="29"/>
                  <a:pt x="313" y="30"/>
                  <a:pt x="313" y="30"/>
                </a:cubicBezTo>
                <a:cubicBezTo>
                  <a:pt x="313" y="30"/>
                  <a:pt x="313" y="29"/>
                  <a:pt x="312" y="28"/>
                </a:cubicBezTo>
                <a:cubicBezTo>
                  <a:pt x="312" y="28"/>
                  <a:pt x="312" y="26"/>
                  <a:pt x="311" y="26"/>
                </a:cubicBezTo>
                <a:cubicBezTo>
                  <a:pt x="310" y="25"/>
                  <a:pt x="310" y="25"/>
                  <a:pt x="310" y="24"/>
                </a:cubicBezTo>
                <a:cubicBezTo>
                  <a:pt x="310" y="24"/>
                  <a:pt x="310" y="23"/>
                  <a:pt x="310" y="23"/>
                </a:cubicBezTo>
                <a:cubicBezTo>
                  <a:pt x="309" y="23"/>
                  <a:pt x="309" y="22"/>
                  <a:pt x="309" y="22"/>
                </a:cubicBezTo>
                <a:cubicBezTo>
                  <a:pt x="309" y="21"/>
                  <a:pt x="308" y="20"/>
                  <a:pt x="308" y="20"/>
                </a:cubicBezTo>
                <a:cubicBezTo>
                  <a:pt x="307" y="20"/>
                  <a:pt x="307" y="19"/>
                  <a:pt x="307" y="18"/>
                </a:cubicBezTo>
                <a:cubicBezTo>
                  <a:pt x="306" y="17"/>
                  <a:pt x="305" y="16"/>
                  <a:pt x="305" y="16"/>
                </a:cubicBezTo>
                <a:cubicBezTo>
                  <a:pt x="305" y="16"/>
                  <a:pt x="306" y="16"/>
                  <a:pt x="306" y="16"/>
                </a:cubicBezTo>
                <a:cubicBezTo>
                  <a:pt x="306" y="15"/>
                  <a:pt x="307" y="15"/>
                  <a:pt x="307" y="12"/>
                </a:cubicBezTo>
                <a:cubicBezTo>
                  <a:pt x="307" y="10"/>
                  <a:pt x="305" y="8"/>
                  <a:pt x="303" y="6"/>
                </a:cubicBezTo>
                <a:cubicBezTo>
                  <a:pt x="301" y="5"/>
                  <a:pt x="298" y="3"/>
                  <a:pt x="296" y="2"/>
                </a:cubicBezTo>
                <a:cubicBezTo>
                  <a:pt x="294" y="1"/>
                  <a:pt x="291" y="1"/>
                  <a:pt x="290" y="1"/>
                </a:cubicBezTo>
                <a:cubicBezTo>
                  <a:pt x="288" y="1"/>
                  <a:pt x="285" y="1"/>
                  <a:pt x="283" y="1"/>
                </a:cubicBezTo>
                <a:cubicBezTo>
                  <a:pt x="281" y="1"/>
                  <a:pt x="280" y="0"/>
                  <a:pt x="278" y="1"/>
                </a:cubicBezTo>
                <a:cubicBezTo>
                  <a:pt x="276" y="1"/>
                  <a:pt x="275" y="2"/>
                  <a:pt x="274" y="2"/>
                </a:cubicBezTo>
                <a:cubicBezTo>
                  <a:pt x="273" y="2"/>
                  <a:pt x="271" y="2"/>
                  <a:pt x="269" y="2"/>
                </a:cubicBezTo>
                <a:cubicBezTo>
                  <a:pt x="268" y="2"/>
                  <a:pt x="266" y="3"/>
                  <a:pt x="265" y="3"/>
                </a:cubicBezTo>
                <a:cubicBezTo>
                  <a:pt x="263" y="3"/>
                  <a:pt x="261" y="4"/>
                  <a:pt x="260" y="4"/>
                </a:cubicBezTo>
                <a:cubicBezTo>
                  <a:pt x="259" y="5"/>
                  <a:pt x="257" y="5"/>
                  <a:pt x="256" y="6"/>
                </a:cubicBezTo>
                <a:cubicBezTo>
                  <a:pt x="255" y="6"/>
                  <a:pt x="254" y="7"/>
                  <a:pt x="253" y="8"/>
                </a:cubicBezTo>
                <a:cubicBezTo>
                  <a:pt x="251" y="8"/>
                  <a:pt x="250" y="10"/>
                  <a:pt x="248" y="11"/>
                </a:cubicBezTo>
                <a:cubicBezTo>
                  <a:pt x="247" y="13"/>
                  <a:pt x="246" y="14"/>
                  <a:pt x="243" y="17"/>
                </a:cubicBezTo>
                <a:cubicBezTo>
                  <a:pt x="240" y="20"/>
                  <a:pt x="241" y="22"/>
                  <a:pt x="240" y="23"/>
                </a:cubicBezTo>
                <a:cubicBezTo>
                  <a:pt x="239" y="25"/>
                  <a:pt x="239" y="26"/>
                  <a:pt x="238" y="28"/>
                </a:cubicBezTo>
                <a:cubicBezTo>
                  <a:pt x="238" y="29"/>
                  <a:pt x="238" y="30"/>
                  <a:pt x="237" y="31"/>
                </a:cubicBezTo>
                <a:cubicBezTo>
                  <a:pt x="237" y="33"/>
                  <a:pt x="237" y="34"/>
                  <a:pt x="237" y="37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7" y="42"/>
                  <a:pt x="238" y="42"/>
                  <a:pt x="238" y="43"/>
                </a:cubicBezTo>
                <a:cubicBezTo>
                  <a:pt x="238" y="44"/>
                  <a:pt x="237" y="44"/>
                  <a:pt x="237" y="45"/>
                </a:cubicBezTo>
                <a:cubicBezTo>
                  <a:pt x="237" y="47"/>
                  <a:pt x="238" y="48"/>
                  <a:pt x="238" y="49"/>
                </a:cubicBezTo>
                <a:cubicBezTo>
                  <a:pt x="238" y="49"/>
                  <a:pt x="238" y="50"/>
                  <a:pt x="238" y="51"/>
                </a:cubicBezTo>
                <a:cubicBezTo>
                  <a:pt x="238" y="51"/>
                  <a:pt x="238" y="52"/>
                  <a:pt x="238" y="53"/>
                </a:cubicBezTo>
                <a:cubicBezTo>
                  <a:pt x="238" y="56"/>
                  <a:pt x="239" y="57"/>
                  <a:pt x="239" y="59"/>
                </a:cubicBezTo>
                <a:cubicBezTo>
                  <a:pt x="239" y="60"/>
                  <a:pt x="240" y="60"/>
                  <a:pt x="240" y="61"/>
                </a:cubicBezTo>
                <a:cubicBezTo>
                  <a:pt x="240" y="61"/>
                  <a:pt x="240" y="61"/>
                  <a:pt x="240" y="62"/>
                </a:cubicBezTo>
                <a:cubicBezTo>
                  <a:pt x="240" y="62"/>
                  <a:pt x="241" y="63"/>
                  <a:pt x="241" y="64"/>
                </a:cubicBezTo>
                <a:cubicBezTo>
                  <a:pt x="242" y="65"/>
                  <a:pt x="242" y="66"/>
                  <a:pt x="243" y="66"/>
                </a:cubicBezTo>
                <a:cubicBezTo>
                  <a:pt x="243" y="67"/>
                  <a:pt x="243" y="68"/>
                  <a:pt x="244" y="69"/>
                </a:cubicBezTo>
                <a:cubicBezTo>
                  <a:pt x="244" y="69"/>
                  <a:pt x="244" y="70"/>
                  <a:pt x="244" y="70"/>
                </a:cubicBezTo>
                <a:cubicBezTo>
                  <a:pt x="244" y="71"/>
                  <a:pt x="244" y="72"/>
                  <a:pt x="244" y="73"/>
                </a:cubicBezTo>
                <a:cubicBezTo>
                  <a:pt x="245" y="73"/>
                  <a:pt x="245" y="74"/>
                  <a:pt x="246" y="74"/>
                </a:cubicBezTo>
                <a:cubicBezTo>
                  <a:pt x="246" y="75"/>
                  <a:pt x="246" y="75"/>
                  <a:pt x="246" y="76"/>
                </a:cubicBezTo>
                <a:cubicBezTo>
                  <a:pt x="246" y="76"/>
                  <a:pt x="247" y="76"/>
                  <a:pt x="247" y="77"/>
                </a:cubicBezTo>
                <a:cubicBezTo>
                  <a:pt x="248" y="78"/>
                  <a:pt x="249" y="78"/>
                  <a:pt x="249" y="79"/>
                </a:cubicBezTo>
                <a:cubicBezTo>
                  <a:pt x="250" y="79"/>
                  <a:pt x="251" y="80"/>
                  <a:pt x="252" y="79"/>
                </a:cubicBezTo>
                <a:cubicBezTo>
                  <a:pt x="253" y="79"/>
                  <a:pt x="254" y="79"/>
                  <a:pt x="254" y="79"/>
                </a:cubicBezTo>
                <a:cubicBezTo>
                  <a:pt x="254" y="79"/>
                  <a:pt x="254" y="80"/>
                  <a:pt x="254" y="81"/>
                </a:cubicBezTo>
                <a:cubicBezTo>
                  <a:pt x="254" y="82"/>
                  <a:pt x="253" y="83"/>
                  <a:pt x="252" y="85"/>
                </a:cubicBezTo>
                <a:cubicBezTo>
                  <a:pt x="252" y="86"/>
                  <a:pt x="251" y="87"/>
                  <a:pt x="251" y="88"/>
                </a:cubicBezTo>
                <a:cubicBezTo>
                  <a:pt x="250" y="88"/>
                  <a:pt x="248" y="87"/>
                  <a:pt x="246" y="86"/>
                </a:cubicBezTo>
                <a:cubicBezTo>
                  <a:pt x="244" y="86"/>
                  <a:pt x="244" y="86"/>
                  <a:pt x="239" y="86"/>
                </a:cubicBezTo>
                <a:cubicBezTo>
                  <a:pt x="238" y="86"/>
                  <a:pt x="236" y="86"/>
                  <a:pt x="235" y="86"/>
                </a:cubicBezTo>
                <a:cubicBezTo>
                  <a:pt x="234" y="86"/>
                  <a:pt x="232" y="87"/>
                  <a:pt x="230" y="87"/>
                </a:cubicBezTo>
                <a:cubicBezTo>
                  <a:pt x="229" y="87"/>
                  <a:pt x="228" y="88"/>
                  <a:pt x="227" y="88"/>
                </a:cubicBezTo>
                <a:cubicBezTo>
                  <a:pt x="224" y="89"/>
                  <a:pt x="223" y="90"/>
                  <a:pt x="220" y="92"/>
                </a:cubicBezTo>
                <a:cubicBezTo>
                  <a:pt x="218" y="93"/>
                  <a:pt x="215" y="95"/>
                  <a:pt x="214" y="97"/>
                </a:cubicBezTo>
                <a:cubicBezTo>
                  <a:pt x="212" y="98"/>
                  <a:pt x="211" y="99"/>
                  <a:pt x="209" y="101"/>
                </a:cubicBezTo>
                <a:cubicBezTo>
                  <a:pt x="207" y="103"/>
                  <a:pt x="206" y="104"/>
                  <a:pt x="205" y="106"/>
                </a:cubicBezTo>
                <a:cubicBezTo>
                  <a:pt x="204" y="108"/>
                  <a:pt x="204" y="108"/>
                  <a:pt x="203" y="110"/>
                </a:cubicBezTo>
                <a:cubicBezTo>
                  <a:pt x="203" y="112"/>
                  <a:pt x="203" y="113"/>
                  <a:pt x="203" y="114"/>
                </a:cubicBezTo>
                <a:cubicBezTo>
                  <a:pt x="202" y="116"/>
                  <a:pt x="202" y="117"/>
                  <a:pt x="202" y="117"/>
                </a:cubicBezTo>
                <a:cubicBezTo>
                  <a:pt x="202" y="117"/>
                  <a:pt x="201" y="118"/>
                  <a:pt x="200" y="119"/>
                </a:cubicBezTo>
                <a:cubicBezTo>
                  <a:pt x="198" y="119"/>
                  <a:pt x="197" y="121"/>
                  <a:pt x="196" y="122"/>
                </a:cubicBezTo>
                <a:cubicBezTo>
                  <a:pt x="195" y="122"/>
                  <a:pt x="194" y="122"/>
                  <a:pt x="194" y="122"/>
                </a:cubicBezTo>
                <a:cubicBezTo>
                  <a:pt x="193" y="122"/>
                  <a:pt x="193" y="122"/>
                  <a:pt x="191" y="124"/>
                </a:cubicBezTo>
                <a:cubicBezTo>
                  <a:pt x="189" y="125"/>
                  <a:pt x="188" y="127"/>
                  <a:pt x="187" y="129"/>
                </a:cubicBezTo>
                <a:cubicBezTo>
                  <a:pt x="186" y="130"/>
                  <a:pt x="186" y="131"/>
                  <a:pt x="185" y="132"/>
                </a:cubicBezTo>
                <a:cubicBezTo>
                  <a:pt x="184" y="132"/>
                  <a:pt x="183" y="133"/>
                  <a:pt x="183" y="133"/>
                </a:cubicBezTo>
                <a:cubicBezTo>
                  <a:pt x="182" y="133"/>
                  <a:pt x="181" y="134"/>
                  <a:pt x="180" y="134"/>
                </a:cubicBezTo>
                <a:cubicBezTo>
                  <a:pt x="178" y="134"/>
                  <a:pt x="178" y="134"/>
                  <a:pt x="175" y="135"/>
                </a:cubicBezTo>
                <a:cubicBezTo>
                  <a:pt x="173" y="136"/>
                  <a:pt x="171" y="137"/>
                  <a:pt x="170" y="138"/>
                </a:cubicBezTo>
                <a:cubicBezTo>
                  <a:pt x="169" y="139"/>
                  <a:pt x="168" y="140"/>
                  <a:pt x="167" y="141"/>
                </a:cubicBezTo>
                <a:cubicBezTo>
                  <a:pt x="165" y="142"/>
                  <a:pt x="165" y="142"/>
                  <a:pt x="161" y="144"/>
                </a:cubicBezTo>
                <a:cubicBezTo>
                  <a:pt x="160" y="145"/>
                  <a:pt x="158" y="146"/>
                  <a:pt x="157" y="147"/>
                </a:cubicBezTo>
                <a:cubicBezTo>
                  <a:pt x="156" y="148"/>
                  <a:pt x="155" y="148"/>
                  <a:pt x="154" y="149"/>
                </a:cubicBezTo>
                <a:cubicBezTo>
                  <a:pt x="152" y="151"/>
                  <a:pt x="150" y="152"/>
                  <a:pt x="147" y="154"/>
                </a:cubicBezTo>
                <a:cubicBezTo>
                  <a:pt x="144" y="156"/>
                  <a:pt x="141" y="159"/>
                  <a:pt x="140" y="162"/>
                </a:cubicBezTo>
                <a:cubicBezTo>
                  <a:pt x="138" y="165"/>
                  <a:pt x="137" y="174"/>
                  <a:pt x="135" y="180"/>
                </a:cubicBezTo>
                <a:cubicBezTo>
                  <a:pt x="134" y="187"/>
                  <a:pt x="132" y="200"/>
                  <a:pt x="130" y="205"/>
                </a:cubicBezTo>
                <a:cubicBezTo>
                  <a:pt x="129" y="211"/>
                  <a:pt x="129" y="214"/>
                  <a:pt x="128" y="218"/>
                </a:cubicBezTo>
                <a:cubicBezTo>
                  <a:pt x="127" y="222"/>
                  <a:pt x="127" y="224"/>
                  <a:pt x="126" y="228"/>
                </a:cubicBezTo>
                <a:cubicBezTo>
                  <a:pt x="126" y="232"/>
                  <a:pt x="126" y="232"/>
                  <a:pt x="125" y="237"/>
                </a:cubicBezTo>
                <a:cubicBezTo>
                  <a:pt x="124" y="242"/>
                  <a:pt x="124" y="248"/>
                  <a:pt x="123" y="252"/>
                </a:cubicBezTo>
                <a:cubicBezTo>
                  <a:pt x="123" y="256"/>
                  <a:pt x="122" y="259"/>
                  <a:pt x="122" y="261"/>
                </a:cubicBezTo>
                <a:cubicBezTo>
                  <a:pt x="122" y="262"/>
                  <a:pt x="122" y="264"/>
                  <a:pt x="121" y="265"/>
                </a:cubicBezTo>
                <a:cubicBezTo>
                  <a:pt x="121" y="266"/>
                  <a:pt x="121" y="268"/>
                  <a:pt x="120" y="269"/>
                </a:cubicBezTo>
                <a:cubicBezTo>
                  <a:pt x="120" y="272"/>
                  <a:pt x="119" y="274"/>
                  <a:pt x="119" y="275"/>
                </a:cubicBezTo>
                <a:cubicBezTo>
                  <a:pt x="119" y="275"/>
                  <a:pt x="119" y="275"/>
                  <a:pt x="120" y="275"/>
                </a:cubicBezTo>
                <a:cubicBezTo>
                  <a:pt x="121" y="275"/>
                  <a:pt x="122" y="275"/>
                  <a:pt x="125" y="276"/>
                </a:cubicBezTo>
                <a:cubicBezTo>
                  <a:pt x="129" y="277"/>
                  <a:pt x="134" y="278"/>
                  <a:pt x="134" y="278"/>
                </a:cubicBezTo>
                <a:cubicBezTo>
                  <a:pt x="134" y="278"/>
                  <a:pt x="134" y="279"/>
                  <a:pt x="134" y="279"/>
                </a:cubicBezTo>
                <a:cubicBezTo>
                  <a:pt x="134" y="280"/>
                  <a:pt x="134" y="280"/>
                  <a:pt x="135" y="280"/>
                </a:cubicBezTo>
                <a:cubicBezTo>
                  <a:pt x="135" y="280"/>
                  <a:pt x="136" y="280"/>
                  <a:pt x="136" y="281"/>
                </a:cubicBezTo>
                <a:cubicBezTo>
                  <a:pt x="136" y="281"/>
                  <a:pt x="135" y="281"/>
                  <a:pt x="135" y="282"/>
                </a:cubicBezTo>
                <a:cubicBezTo>
                  <a:pt x="134" y="284"/>
                  <a:pt x="134" y="284"/>
                  <a:pt x="134" y="286"/>
                </a:cubicBezTo>
                <a:cubicBezTo>
                  <a:pt x="133" y="289"/>
                  <a:pt x="133" y="290"/>
                  <a:pt x="133" y="290"/>
                </a:cubicBezTo>
                <a:cubicBezTo>
                  <a:pt x="133" y="290"/>
                  <a:pt x="132" y="291"/>
                  <a:pt x="132" y="291"/>
                </a:cubicBezTo>
                <a:cubicBezTo>
                  <a:pt x="131" y="292"/>
                  <a:pt x="131" y="292"/>
                  <a:pt x="131" y="293"/>
                </a:cubicBezTo>
                <a:cubicBezTo>
                  <a:pt x="130" y="295"/>
                  <a:pt x="128" y="298"/>
                  <a:pt x="128" y="299"/>
                </a:cubicBezTo>
                <a:cubicBezTo>
                  <a:pt x="127" y="301"/>
                  <a:pt x="127" y="301"/>
                  <a:pt x="127" y="301"/>
                </a:cubicBezTo>
                <a:cubicBezTo>
                  <a:pt x="127" y="302"/>
                  <a:pt x="127" y="302"/>
                  <a:pt x="126" y="302"/>
                </a:cubicBezTo>
                <a:cubicBezTo>
                  <a:pt x="126" y="303"/>
                  <a:pt x="126" y="304"/>
                  <a:pt x="126" y="304"/>
                </a:cubicBezTo>
                <a:cubicBezTo>
                  <a:pt x="126" y="304"/>
                  <a:pt x="119" y="300"/>
                  <a:pt x="114" y="296"/>
                </a:cubicBezTo>
                <a:cubicBezTo>
                  <a:pt x="108" y="293"/>
                  <a:pt x="103" y="290"/>
                  <a:pt x="103" y="290"/>
                </a:cubicBezTo>
                <a:cubicBezTo>
                  <a:pt x="103" y="290"/>
                  <a:pt x="103" y="289"/>
                  <a:pt x="103" y="288"/>
                </a:cubicBezTo>
                <a:cubicBezTo>
                  <a:pt x="103" y="288"/>
                  <a:pt x="102" y="287"/>
                  <a:pt x="101" y="287"/>
                </a:cubicBezTo>
                <a:cubicBezTo>
                  <a:pt x="100" y="286"/>
                  <a:pt x="99" y="285"/>
                  <a:pt x="98" y="285"/>
                </a:cubicBezTo>
                <a:cubicBezTo>
                  <a:pt x="97" y="284"/>
                  <a:pt x="96" y="284"/>
                  <a:pt x="95" y="284"/>
                </a:cubicBezTo>
                <a:cubicBezTo>
                  <a:pt x="95" y="284"/>
                  <a:pt x="94" y="284"/>
                  <a:pt x="94" y="284"/>
                </a:cubicBezTo>
                <a:cubicBezTo>
                  <a:pt x="93" y="284"/>
                  <a:pt x="91" y="282"/>
                  <a:pt x="88" y="280"/>
                </a:cubicBezTo>
                <a:cubicBezTo>
                  <a:pt x="84" y="278"/>
                  <a:pt x="84" y="278"/>
                  <a:pt x="82" y="277"/>
                </a:cubicBezTo>
                <a:cubicBezTo>
                  <a:pt x="81" y="276"/>
                  <a:pt x="80" y="275"/>
                  <a:pt x="80" y="274"/>
                </a:cubicBezTo>
                <a:cubicBezTo>
                  <a:pt x="79" y="273"/>
                  <a:pt x="77" y="274"/>
                  <a:pt x="77" y="274"/>
                </a:cubicBezTo>
                <a:cubicBezTo>
                  <a:pt x="76" y="274"/>
                  <a:pt x="75" y="274"/>
                  <a:pt x="75" y="275"/>
                </a:cubicBezTo>
                <a:cubicBezTo>
                  <a:pt x="75" y="275"/>
                  <a:pt x="75" y="275"/>
                  <a:pt x="73" y="275"/>
                </a:cubicBezTo>
                <a:cubicBezTo>
                  <a:pt x="72" y="275"/>
                  <a:pt x="72" y="275"/>
                  <a:pt x="71" y="275"/>
                </a:cubicBezTo>
                <a:cubicBezTo>
                  <a:pt x="70" y="275"/>
                  <a:pt x="69" y="274"/>
                  <a:pt x="68" y="274"/>
                </a:cubicBezTo>
                <a:cubicBezTo>
                  <a:pt x="67" y="274"/>
                  <a:pt x="67" y="274"/>
                  <a:pt x="66" y="274"/>
                </a:cubicBezTo>
                <a:cubicBezTo>
                  <a:pt x="65" y="274"/>
                  <a:pt x="65" y="276"/>
                  <a:pt x="65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3" y="280"/>
                  <a:pt x="63" y="281"/>
                  <a:pt x="63" y="281"/>
                </a:cubicBezTo>
                <a:cubicBezTo>
                  <a:pt x="63" y="281"/>
                  <a:pt x="55" y="296"/>
                  <a:pt x="44" y="314"/>
                </a:cubicBezTo>
                <a:cubicBezTo>
                  <a:pt x="39" y="325"/>
                  <a:pt x="33" y="336"/>
                  <a:pt x="27" y="346"/>
                </a:cubicBezTo>
                <a:cubicBezTo>
                  <a:pt x="15" y="369"/>
                  <a:pt x="5" y="388"/>
                  <a:pt x="5" y="388"/>
                </a:cubicBezTo>
                <a:cubicBezTo>
                  <a:pt x="5" y="388"/>
                  <a:pt x="4" y="388"/>
                  <a:pt x="4" y="388"/>
                </a:cubicBezTo>
                <a:cubicBezTo>
                  <a:pt x="3" y="388"/>
                  <a:pt x="3" y="389"/>
                  <a:pt x="3" y="390"/>
                </a:cubicBezTo>
                <a:cubicBezTo>
                  <a:pt x="3" y="391"/>
                  <a:pt x="2" y="391"/>
                  <a:pt x="2" y="391"/>
                </a:cubicBezTo>
                <a:cubicBezTo>
                  <a:pt x="1" y="392"/>
                  <a:pt x="0" y="393"/>
                  <a:pt x="1" y="394"/>
                </a:cubicBezTo>
                <a:cubicBezTo>
                  <a:pt x="1" y="396"/>
                  <a:pt x="3" y="396"/>
                  <a:pt x="4" y="397"/>
                </a:cubicBezTo>
                <a:close/>
                <a:moveTo>
                  <a:pt x="132" y="307"/>
                </a:moveTo>
                <a:cubicBezTo>
                  <a:pt x="132" y="307"/>
                  <a:pt x="132" y="306"/>
                  <a:pt x="132" y="306"/>
                </a:cubicBezTo>
                <a:cubicBezTo>
                  <a:pt x="133" y="305"/>
                  <a:pt x="133" y="304"/>
                  <a:pt x="134" y="303"/>
                </a:cubicBezTo>
                <a:cubicBezTo>
                  <a:pt x="134" y="302"/>
                  <a:pt x="135" y="301"/>
                  <a:pt x="135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300"/>
                  <a:pt x="136" y="300"/>
                  <a:pt x="136" y="301"/>
                </a:cubicBezTo>
                <a:cubicBezTo>
                  <a:pt x="136" y="302"/>
                  <a:pt x="136" y="302"/>
                  <a:pt x="137" y="303"/>
                </a:cubicBezTo>
                <a:cubicBezTo>
                  <a:pt x="138" y="304"/>
                  <a:pt x="139" y="304"/>
                  <a:pt x="139" y="304"/>
                </a:cubicBezTo>
                <a:cubicBezTo>
                  <a:pt x="139" y="304"/>
                  <a:pt x="140" y="305"/>
                  <a:pt x="141" y="305"/>
                </a:cubicBezTo>
                <a:cubicBezTo>
                  <a:pt x="141" y="306"/>
                  <a:pt x="141" y="306"/>
                  <a:pt x="142" y="306"/>
                </a:cubicBezTo>
                <a:cubicBezTo>
                  <a:pt x="142" y="305"/>
                  <a:pt x="143" y="305"/>
                  <a:pt x="143" y="305"/>
                </a:cubicBezTo>
                <a:cubicBezTo>
                  <a:pt x="143" y="305"/>
                  <a:pt x="142" y="307"/>
                  <a:pt x="144" y="308"/>
                </a:cubicBezTo>
                <a:cubicBezTo>
                  <a:pt x="145" y="309"/>
                  <a:pt x="145" y="309"/>
                  <a:pt x="146" y="309"/>
                </a:cubicBezTo>
                <a:cubicBezTo>
                  <a:pt x="148" y="310"/>
                  <a:pt x="148" y="310"/>
                  <a:pt x="148" y="309"/>
                </a:cubicBezTo>
                <a:cubicBezTo>
                  <a:pt x="149" y="309"/>
                  <a:pt x="149" y="309"/>
                  <a:pt x="149" y="309"/>
                </a:cubicBezTo>
                <a:cubicBezTo>
                  <a:pt x="149" y="309"/>
                  <a:pt x="149" y="311"/>
                  <a:pt x="150" y="312"/>
                </a:cubicBezTo>
                <a:cubicBezTo>
                  <a:pt x="151" y="313"/>
                  <a:pt x="152" y="313"/>
                  <a:pt x="153" y="314"/>
                </a:cubicBezTo>
                <a:cubicBezTo>
                  <a:pt x="154" y="314"/>
                  <a:pt x="155" y="314"/>
                  <a:pt x="155" y="313"/>
                </a:cubicBezTo>
                <a:cubicBezTo>
                  <a:pt x="156" y="313"/>
                  <a:pt x="156" y="313"/>
                  <a:pt x="156" y="313"/>
                </a:cubicBezTo>
                <a:cubicBezTo>
                  <a:pt x="156" y="313"/>
                  <a:pt x="156" y="316"/>
                  <a:pt x="157" y="316"/>
                </a:cubicBezTo>
                <a:cubicBezTo>
                  <a:pt x="157" y="317"/>
                  <a:pt x="158" y="317"/>
                  <a:pt x="159" y="318"/>
                </a:cubicBezTo>
                <a:cubicBezTo>
                  <a:pt x="160" y="318"/>
                  <a:pt x="161" y="318"/>
                  <a:pt x="162" y="317"/>
                </a:cubicBezTo>
                <a:cubicBezTo>
                  <a:pt x="163" y="317"/>
                  <a:pt x="163" y="317"/>
                  <a:pt x="164" y="316"/>
                </a:cubicBezTo>
                <a:cubicBezTo>
                  <a:pt x="164" y="316"/>
                  <a:pt x="165" y="316"/>
                  <a:pt x="165" y="316"/>
                </a:cubicBezTo>
                <a:cubicBezTo>
                  <a:pt x="165" y="316"/>
                  <a:pt x="165" y="317"/>
                  <a:pt x="164" y="319"/>
                </a:cubicBezTo>
                <a:cubicBezTo>
                  <a:pt x="163" y="321"/>
                  <a:pt x="162" y="323"/>
                  <a:pt x="162" y="323"/>
                </a:cubicBezTo>
                <a:cubicBezTo>
                  <a:pt x="162" y="323"/>
                  <a:pt x="162" y="322"/>
                  <a:pt x="161" y="323"/>
                </a:cubicBezTo>
                <a:cubicBezTo>
                  <a:pt x="161" y="323"/>
                  <a:pt x="160" y="324"/>
                  <a:pt x="160" y="324"/>
                </a:cubicBezTo>
                <a:cubicBezTo>
                  <a:pt x="160" y="324"/>
                  <a:pt x="160" y="324"/>
                  <a:pt x="160" y="324"/>
                </a:cubicBezTo>
                <a:cubicBezTo>
                  <a:pt x="160" y="324"/>
                  <a:pt x="156" y="322"/>
                  <a:pt x="152" y="320"/>
                </a:cubicBezTo>
                <a:cubicBezTo>
                  <a:pt x="148" y="317"/>
                  <a:pt x="132" y="307"/>
                  <a:pt x="132" y="3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24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">
  <a:themeElements>
    <a:clrScheme name="autumn">
      <a:dk1>
        <a:srgbClr val="FFFFFF"/>
      </a:dk1>
      <a:lt1>
        <a:srgbClr val="2B2B2D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537</Words>
  <Application>Microsoft Office PowerPoint</Application>
  <PresentationFormat>Widescreen</PresentationFormat>
  <Paragraphs>144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Microsoft JhengHei</vt:lpstr>
      <vt:lpstr>Arial</vt:lpstr>
      <vt:lpstr>Calibri</vt:lpstr>
      <vt:lpstr>Cascadia Code</vt:lpstr>
      <vt:lpstr>Constantia</vt:lpstr>
      <vt:lpstr>Copperplate Gothic Bold</vt:lpstr>
      <vt:lpstr>Georgia</vt:lpstr>
      <vt:lpstr>Lato</vt:lpstr>
      <vt:lpstr>Lato Light</vt:lpstr>
      <vt:lpstr>Maiandra GD</vt:lpstr>
      <vt:lpstr>Montserrat</vt:lpstr>
      <vt:lpstr>Open Sans</vt:lpstr>
      <vt:lpstr>Open Sans Light</vt:lpstr>
      <vt:lpstr>Sitka Text Semibold</vt:lpstr>
      <vt:lpstr>Times New Roman</vt:lpstr>
      <vt:lpstr>Wingdings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Shajid</dc:creator>
  <cp:lastModifiedBy>RAFSAN MAHMUD</cp:lastModifiedBy>
  <cp:revision>15</cp:revision>
  <dcterms:modified xsi:type="dcterms:W3CDTF">2024-10-25T14:34:37Z</dcterms:modified>
</cp:coreProperties>
</file>